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authors.xml" ContentType="application/vnd.ms-powerpoint.authors+xml"/>
  <Override PartName="/ppt/slideLayouts/slideLayout4.xml" ContentType="application/vnd.openxmlformats-officedocument.presentationml.slideLayout+xml"/>
  <Override PartName="/docProps/app.xml" ContentType="application/vnd.openxmlformats-officedocument.extended-properties+xml"/>
  <Override PartName="/ppt/slides/slide18.xml" ContentType="application/vnd.openxmlformats-officedocument.presentationml.slide+xml"/>
  <Override PartName="/docProps/core.xml" ContentType="application/vnd.openxmlformats-package.core-properties+xml"/>
  <Override PartName="/ppt/notesSlides/notesSlide4.xml" ContentType="application/vnd.openxmlformats-officedocument.presentationml.notesSlide+xml"/>
  <Override PartName="/ppt/slides/slide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slides/slide24.xml" ContentType="application/vnd.openxmlformats-officedocument.presentationml.slide+xml"/>
  <Override PartName="/ppt/slides/slide39.xml" ContentType="application/vnd.openxmlformats-officedocument.presentationml.slide+xml"/>
  <Override PartName="/ppt/slideLayouts/slideLayout3.xml" ContentType="application/vnd.openxmlformats-officedocument.presentationml.slideLayout+xml"/>
  <Override PartName="/ppt/notesSlides/notesSlide3.xml" ContentType="application/vnd.openxmlformats-officedocument.presentationml.notesSlide+xml"/>
  <Override PartName="/ppt/slides/slide5.xml" ContentType="application/vnd.openxmlformats-officedocument.presentationml.slide+xml"/>
  <Override PartName="/ppt/notesSlides/notesSlide1.xml" ContentType="application/vnd.openxmlformats-officedocument.presentationml.notesSlide+xml"/>
  <Override PartName="/ppt/slides/slide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presProps.xml" ContentType="application/vnd.openxmlformats-officedocument.presentationml.presProps+xml"/>
  <Override PartName="/ppt/presentation.xml" ContentType="application/vnd.openxmlformats-officedocument.presentationml.presentation.main+xml"/>
  <Override PartName="/ppt/slides/slide8.xml" ContentType="application/vnd.openxmlformats-officedocument.presentationml.slide+xml"/>
  <Override PartName="/ppt/slides/slide25.xml" ContentType="application/vnd.openxmlformats-officedocument.presentationml.slide+xml"/>
  <Override PartName="/ppt/slides/slide35.xml" ContentType="application/vnd.openxmlformats-officedocument.presentationml.slide+xml"/>
  <Override PartName="/ppt/slideMasters/slideMaster1.xml" ContentType="application/vnd.openxmlformats-officedocument.presentationml.slideMaster+xml"/>
  <Override PartName="/ppt/slides/slide38.xml" ContentType="application/vnd.openxmlformats-officedocument.presentationml.slide+xml"/>
  <Override PartName="/ppt/slides/slide20.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heme/theme1.xml" ContentType="application/vnd.openxmlformats-officedocument.theme+xml"/>
  <Override PartName="/ppt/slides/slide27.xml" ContentType="application/vnd.openxmlformats-officedocument.presentationml.slide+xml"/>
  <Override PartName="/ppt/slides/slide3.xml" ContentType="application/vnd.openxmlformats-officedocument.presentationml.slide+xml"/>
  <Override PartName="/ppt/theme/theme2.xml" ContentType="application/vnd.openxmlformats-officedocument.theme+xml"/>
  <Override PartName="/ppt/slides/slide17.xml" ContentType="application/vnd.openxmlformats-officedocument.presentationml.slide+xml"/>
  <Override PartName="/ppt/slideLayouts/slideLayout1.xml" ContentType="application/vnd.openxmlformats-officedocument.presentationml.slideLayout+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2.xml" ContentType="application/vnd.openxmlformats-officedocument.presentationml.slideLayout+xml"/>
  <Override PartName="/ppt/slides/slide28.xml" ContentType="application/vnd.openxmlformats-officedocument.presentationml.slide+xml"/>
  <Override PartName="/ppt/slides/slide29.xml" ContentType="application/vnd.openxmlformats-officedocument.presentationml.slide+xml"/>
  <Override PartName="/ppt/slides/slide34.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viewProps.xml" ContentType="application/vnd.openxmlformats-officedocument.presentationml.viewProps+xml"/>
  <Override PartName="/ppt/slides/slide47.xml" ContentType="application/vnd.openxmlformats-officedocument.presentationml.slide+xml"/>
  <Override PartName="/ppt/slides/slide19.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6.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slideMasters/slideMaster2.xml" ContentType="application/vnd.openxmlformats-officedocument.presentationml.slideMaster+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7.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41.xml" ContentType="application/vnd.openxmlformats-officedocument.presentationml.slideLayout+xml"/>
  <Override PartName="/ppt/slideLayouts/slideLayout30.xml" ContentType="application/vnd.openxmlformats-officedocument.presentationml.slideLayout+xml"/>
  <Override PartName="/ppt/slideMasters/slideMaster4.xml" ContentType="application/vnd.openxmlformats-officedocument.presentationml.slideMaster+xml"/>
  <Override PartName="/ppt/slideLayouts/slideLayout21.xml" ContentType="application/vnd.openxmlformats-officedocument.presentationml.slideLayout+xml"/>
  <Override PartName="/ppt/slideLayouts/slideLayout31.xml" ContentType="application/vnd.openxmlformats-officedocument.presentationml.slideLayout+xml"/>
  <Override PartName="/ppt/slideLayouts/slideLayout38.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2.xml" ContentType="application/vnd.openxmlformats-officedocument.presentationml.slideLayout+xml"/>
  <Override PartName="/ppt/slideMasters/slideMaster3.xml" ContentType="application/vnd.openxmlformats-officedocument.presentationml.slideMaster+xml"/>
  <Override PartName="/ppt/theme/theme4.xml" ContentType="application/vnd.openxmlformats-officedocument.theme+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904" r:id="rId1"/>
    <p:sldMasterId id="2147483933" r:id="rId2"/>
    <p:sldMasterId id="2147483976" r:id="rId3"/>
    <p:sldMasterId id="2147484066" r:id="rId4"/>
  </p:sldMasterIdLst>
  <p:notesMasterIdLst>
    <p:notesMasterId r:id="rId53"/>
  </p:notesMasterIdLst>
  <p:sldIdLst>
    <p:sldId id="256" r:id="rId5"/>
    <p:sldId id="305" r:id="rId6"/>
    <p:sldId id="258" r:id="rId7"/>
    <p:sldId id="306" r:id="rId8"/>
    <p:sldId id="310" r:id="rId9"/>
    <p:sldId id="284" r:id="rId10"/>
    <p:sldId id="291" r:id="rId11"/>
    <p:sldId id="308" r:id="rId12"/>
    <p:sldId id="311" r:id="rId13"/>
    <p:sldId id="307" r:id="rId14"/>
    <p:sldId id="332" r:id="rId15"/>
    <p:sldId id="327" r:id="rId16"/>
    <p:sldId id="309" r:id="rId17"/>
    <p:sldId id="282" r:id="rId18"/>
    <p:sldId id="322" r:id="rId19"/>
    <p:sldId id="328" r:id="rId20"/>
    <p:sldId id="283" r:id="rId21"/>
    <p:sldId id="312" r:id="rId22"/>
    <p:sldId id="329" r:id="rId23"/>
    <p:sldId id="285" r:id="rId24"/>
    <p:sldId id="330" r:id="rId25"/>
    <p:sldId id="286" r:id="rId26"/>
    <p:sldId id="313" r:id="rId27"/>
    <p:sldId id="269" r:id="rId28"/>
    <p:sldId id="316" r:id="rId29"/>
    <p:sldId id="280" r:id="rId30"/>
    <p:sldId id="319" r:id="rId31"/>
    <p:sldId id="320" r:id="rId32"/>
    <p:sldId id="276" r:id="rId33"/>
    <p:sldId id="314" r:id="rId34"/>
    <p:sldId id="315" r:id="rId35"/>
    <p:sldId id="318" r:id="rId36"/>
    <p:sldId id="323" r:id="rId37"/>
    <p:sldId id="281" r:id="rId38"/>
    <p:sldId id="321" r:id="rId39"/>
    <p:sldId id="288" r:id="rId40"/>
    <p:sldId id="331" r:id="rId41"/>
    <p:sldId id="333" r:id="rId42"/>
    <p:sldId id="325" r:id="rId43"/>
    <p:sldId id="289" r:id="rId44"/>
    <p:sldId id="293" r:id="rId45"/>
    <p:sldId id="324" r:id="rId46"/>
    <p:sldId id="292" r:id="rId47"/>
    <p:sldId id="294" r:id="rId48"/>
    <p:sldId id="297" r:id="rId49"/>
    <p:sldId id="298" r:id="rId50"/>
    <p:sldId id="300" r:id="rId51"/>
    <p:sldId id="264"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A92"/>
    <a:srgbClr val="FF6600"/>
    <a:srgbClr val="006537"/>
    <a:srgbClr val="FF9933"/>
    <a:srgbClr val="FFCC00"/>
    <a:srgbClr val="008188"/>
    <a:srgbClr val="634090"/>
    <a:srgbClr val="FFFFFF"/>
    <a:srgbClr val="006991"/>
    <a:srgbClr val="274E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101" d="100"/>
          <a:sy n="101" d="100"/>
        </p:scale>
        <p:origin x="138" y="96"/>
      </p:cViewPr>
      <p:guideLst/>
    </p:cSldViewPr>
  </p:slideViewPr>
  <p:outlineViewPr>
    <p:cViewPr>
      <p:scale>
        <a:sx n="33" d="100"/>
        <a:sy n="33" d="100"/>
      </p:scale>
      <p:origin x="0" y="-342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8/10/relationships/authors" Target="authors.xml"/><Relationship Id="rId5" Type="http://schemas.openxmlformats.org/officeDocument/2006/relationships/slide" Target="slides/slide1.xml"/><Relationship Id="rId61" Type="http://schemas.openxmlformats.org/officeDocument/2006/relationships/customXml" Target="../customXml/item3.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ustomXml" Target="../customXml/item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A65770-1A6E-4E30-BE95-A53849827C70}" type="datetimeFigureOut">
              <a:rPr lang="en-US" smtClean="0"/>
              <a:t>6/16/2026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27537-7A0F-4648-8955-BA2310AF9229}" type="slidenum">
              <a:rPr lang="en-US" smtClean="0"/>
              <a:t>‹#›</a:t>
            </a:fld>
            <a:endParaRPr lang="en-US"/>
          </a:p>
        </p:txBody>
      </p:sp>
    </p:spTree>
    <p:extLst>
      <p:ext uri="{BB962C8B-B14F-4D97-AF65-F5344CB8AC3E}">
        <p14:creationId xmlns:p14="http://schemas.microsoft.com/office/powerpoint/2010/main" val="3605121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727537-7A0F-4648-8955-BA2310AF9229}" type="slidenum">
              <a:rPr lang="en-US" smtClean="0"/>
              <a:t>23</a:t>
            </a:fld>
            <a:endParaRPr lang="en-US"/>
          </a:p>
        </p:txBody>
      </p:sp>
    </p:spTree>
    <p:extLst>
      <p:ext uri="{BB962C8B-B14F-4D97-AF65-F5344CB8AC3E}">
        <p14:creationId xmlns:p14="http://schemas.microsoft.com/office/powerpoint/2010/main" val="1393261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727537-7A0F-4648-8955-BA2310AF9229}" type="slidenum">
              <a:rPr lang="en-US" smtClean="0"/>
              <a:t>31</a:t>
            </a:fld>
            <a:endParaRPr lang="en-US"/>
          </a:p>
        </p:txBody>
      </p:sp>
    </p:spTree>
    <p:extLst>
      <p:ext uri="{BB962C8B-B14F-4D97-AF65-F5344CB8AC3E}">
        <p14:creationId xmlns:p14="http://schemas.microsoft.com/office/powerpoint/2010/main" val="1663760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727537-7A0F-4648-8955-BA2310AF9229}" type="slidenum">
              <a:rPr lang="en-US" smtClean="0"/>
              <a:t>35</a:t>
            </a:fld>
            <a:endParaRPr lang="en-US"/>
          </a:p>
        </p:txBody>
      </p:sp>
    </p:spTree>
    <p:extLst>
      <p:ext uri="{BB962C8B-B14F-4D97-AF65-F5344CB8AC3E}">
        <p14:creationId xmlns:p14="http://schemas.microsoft.com/office/powerpoint/2010/main" val="1290162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727537-7A0F-4648-8955-BA2310AF9229}" type="slidenum">
              <a:rPr lang="en-US" smtClean="0"/>
              <a:t>39</a:t>
            </a:fld>
            <a:endParaRPr lang="en-US"/>
          </a:p>
        </p:txBody>
      </p:sp>
    </p:spTree>
    <p:extLst>
      <p:ext uri="{BB962C8B-B14F-4D97-AF65-F5344CB8AC3E}">
        <p14:creationId xmlns:p14="http://schemas.microsoft.com/office/powerpoint/2010/main" val="588752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1C141D1-664C-3357-7D6F-A9C4994974CB}"/>
              </a:ext>
            </a:extLst>
          </p:cNvPr>
          <p:cNvSpPr>
            <a:spLocks noGrp="1"/>
          </p:cNvSpPr>
          <p:nvPr>
            <p:ph type="title"/>
          </p:nvPr>
        </p:nvSpPr>
        <p:spPr>
          <a:xfrm>
            <a:off x="5900055" y="1643741"/>
            <a:ext cx="5859553" cy="3523682"/>
          </a:xfrm>
          <a:prstGeom prst="rect">
            <a:avLst/>
          </a:prstGeom>
        </p:spPr>
        <p:txBody>
          <a:bodyPr vert="horz" lIns="91440" tIns="45720" rIns="91440" bIns="45720" rtlCol="0" anchor="t">
            <a:normAutofit/>
          </a:bodyPr>
          <a:lstStyle/>
          <a:p>
            <a:r>
              <a:rPr lang="en-US"/>
              <a:t>Click to edit Master title style</a:t>
            </a:r>
          </a:p>
        </p:txBody>
      </p:sp>
      <p:sp>
        <p:nvSpPr>
          <p:cNvPr id="6" name="Text Placeholder 2">
            <a:extLst>
              <a:ext uri="{FF2B5EF4-FFF2-40B4-BE49-F238E27FC236}">
                <a16:creationId xmlns:a16="http://schemas.microsoft.com/office/drawing/2014/main" id="{4B2B1CEE-157D-30F0-36AD-53C1CBFC3053}"/>
              </a:ext>
            </a:extLst>
          </p:cNvPr>
          <p:cNvSpPr>
            <a:spLocks noGrp="1"/>
          </p:cNvSpPr>
          <p:nvPr>
            <p:ph idx="1"/>
          </p:nvPr>
        </p:nvSpPr>
        <p:spPr>
          <a:xfrm>
            <a:off x="5878286" y="893641"/>
            <a:ext cx="5475514" cy="402771"/>
          </a:xfrm>
          <a:prstGeom prst="rect">
            <a:avLst/>
          </a:prstGeom>
        </p:spPr>
        <p:txBody>
          <a:bodyPr vert="horz" lIns="91440" tIns="45720" rIns="91440" bIns="45720" rtlCol="0" anchor="b">
            <a:noAutofit/>
          </a:bodyPr>
          <a:lstStyle>
            <a:lvl1pPr>
              <a:defRPr i="0"/>
            </a:lvl1pPr>
          </a:lstStyle>
          <a:p>
            <a:pPr lvl="0"/>
            <a:r>
              <a:rPr lang="en-US"/>
              <a:t>Edit Master text styles</a:t>
            </a:r>
          </a:p>
        </p:txBody>
      </p:sp>
      <p:sp>
        <p:nvSpPr>
          <p:cNvPr id="7" name="Footer Placeholder 3">
            <a:extLst>
              <a:ext uri="{FF2B5EF4-FFF2-40B4-BE49-F238E27FC236}">
                <a16:creationId xmlns:a16="http://schemas.microsoft.com/office/drawing/2014/main" id="{4599FC9C-90A8-410D-8B8F-FC53FBBDFDCA}"/>
              </a:ext>
            </a:extLst>
          </p:cNvPr>
          <p:cNvSpPr>
            <a:spLocks noGrp="1"/>
          </p:cNvSpPr>
          <p:nvPr>
            <p:ph type="ftr" sz="quarter" idx="3"/>
          </p:nvPr>
        </p:nvSpPr>
        <p:spPr>
          <a:xfrm>
            <a:off x="9552793" y="6282771"/>
            <a:ext cx="2569329" cy="554591"/>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r>
              <a:rPr lang="en-US"/>
              <a:t>The Goodheart-Willcox Co., Inc.</a:t>
            </a:r>
          </a:p>
          <a:p>
            <a:r>
              <a:rPr lang="en-US"/>
              <a:t>Tinley Park, Illinois</a:t>
            </a:r>
          </a:p>
        </p:txBody>
      </p:sp>
      <p:pic>
        <p:nvPicPr>
          <p:cNvPr id="8" name="Picture 7">
            <a:extLst>
              <a:ext uri="{FF2B5EF4-FFF2-40B4-BE49-F238E27FC236}">
                <a16:creationId xmlns:a16="http://schemas.microsoft.com/office/drawing/2014/main" id="{CF8A277A-7E39-B2B4-299C-E5510F6E2EB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860528" y="5404974"/>
            <a:ext cx="1190625" cy="847725"/>
          </a:xfrm>
          <a:prstGeom prst="rect">
            <a:avLst/>
          </a:prstGeom>
        </p:spPr>
      </p:pic>
    </p:spTree>
    <p:extLst>
      <p:ext uri="{BB962C8B-B14F-4D97-AF65-F5344CB8AC3E}">
        <p14:creationId xmlns:p14="http://schemas.microsoft.com/office/powerpoint/2010/main" val="148579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6" name="Slide Number Placeholder 5"/>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43199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73728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27057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8" name="Footer Placeholder 7"/>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10711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4" name="Footer Placeholder 3"/>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92697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3" name="Footer Placeholder 2"/>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33149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48825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04050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19589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72969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a:p>
        </p:txBody>
      </p:sp>
      <p:sp>
        <p:nvSpPr>
          <p:cNvPr id="6" name="Slide Number Placeholder 5"/>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11861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16985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09684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4" name="Footer Placeholder 3"/>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99677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4" name="Footer Placeholder 3"/>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3978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60912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6955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a:prstGeom prst="rect">
            <a:avLst/>
          </a:prstGeom>
        </p:spPr>
        <p:txBody>
          <a:bodyPr/>
          <a:lstStyle/>
          <a:p>
            <a:fld id="{48A87A34-81AB-432B-8DAE-1953F412C126}" type="datetimeFigureOut">
              <a:rPr lang="en-US" smtClean="0"/>
              <a:t>6/16/2026</a:t>
            </a:fld>
            <a:endParaRPr lang="en-US" dirty="0"/>
          </a:p>
        </p:txBody>
      </p:sp>
      <p:sp>
        <p:nvSpPr>
          <p:cNvPr id="5" name="Footer Placeholder 4"/>
          <p:cNvSpPr>
            <a:spLocks noGrp="1"/>
          </p:cNvSpPr>
          <p:nvPr>
            <p:ph type="ftr" sz="quarter" idx="11"/>
          </p:nvPr>
        </p:nvSpPr>
        <p:spPr>
          <a:xfrm>
            <a:off x="1876424" y="5410201"/>
            <a:ext cx="5124886"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04547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6" name="Slide Number Placeholder 5"/>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06478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50874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80566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4515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8" name="Footer Placeholder 7"/>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47914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4" name="Footer Placeholder 3"/>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8170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3" name="Footer Placeholder 2"/>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14856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9242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85223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76846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960063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150093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52233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4" name="Footer Placeholder 3"/>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41146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a:p>
        </p:txBody>
      </p:sp>
      <p:sp>
        <p:nvSpPr>
          <p:cNvPr id="3" name="Footer Placeholder 2"/>
          <p:cNvSpPr>
            <a:spLocks noGrp="1"/>
          </p:cNvSpPr>
          <p:nvPr>
            <p:ph type="ftr" sz="quarter" idx="11"/>
          </p:nvPr>
        </p:nvSpPr>
        <p:spPr>
          <a:xfrm>
            <a:off x="1141411" y="5883275"/>
            <a:ext cx="6239309"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781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4" name="Footer Placeholder 3"/>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51542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452794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smtClean="0"/>
              <a:t>6/16/2026</a:t>
            </a:fld>
            <a:endParaRPr lang="en-US" dirty="0"/>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02534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1C141D1-664C-3357-7D6F-A9C4994974CB}"/>
              </a:ext>
            </a:extLst>
          </p:cNvPr>
          <p:cNvSpPr>
            <a:spLocks noGrp="1"/>
          </p:cNvSpPr>
          <p:nvPr>
            <p:ph type="title"/>
          </p:nvPr>
        </p:nvSpPr>
        <p:spPr>
          <a:xfrm>
            <a:off x="5900055" y="1643741"/>
            <a:ext cx="5859553" cy="352368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6" name="Text Placeholder 2">
            <a:extLst>
              <a:ext uri="{FF2B5EF4-FFF2-40B4-BE49-F238E27FC236}">
                <a16:creationId xmlns:a16="http://schemas.microsoft.com/office/drawing/2014/main" id="{4B2B1CEE-157D-30F0-36AD-53C1CBFC3053}"/>
              </a:ext>
            </a:extLst>
          </p:cNvPr>
          <p:cNvSpPr>
            <a:spLocks noGrp="1"/>
          </p:cNvSpPr>
          <p:nvPr>
            <p:ph idx="1"/>
          </p:nvPr>
        </p:nvSpPr>
        <p:spPr>
          <a:xfrm>
            <a:off x="5878286" y="893641"/>
            <a:ext cx="5475514" cy="402771"/>
          </a:xfrm>
          <a:prstGeom prst="rect">
            <a:avLst/>
          </a:prstGeom>
        </p:spPr>
        <p:txBody>
          <a:bodyPr vert="horz" lIns="91440" tIns="45720" rIns="91440" bIns="45720" rtlCol="0" anchor="b">
            <a:noAutofit/>
          </a:bodyPr>
          <a:lstStyle>
            <a:lvl1pPr>
              <a:defRPr i="0"/>
            </a:lvl1pPr>
          </a:lstStyle>
          <a:p>
            <a:pPr lvl="0"/>
            <a:r>
              <a:rPr lang="en-US"/>
              <a:t>Click to edit Master text styles</a:t>
            </a:r>
          </a:p>
        </p:txBody>
      </p:sp>
      <p:sp>
        <p:nvSpPr>
          <p:cNvPr id="7" name="Footer Placeholder 3">
            <a:extLst>
              <a:ext uri="{FF2B5EF4-FFF2-40B4-BE49-F238E27FC236}">
                <a16:creationId xmlns:a16="http://schemas.microsoft.com/office/drawing/2014/main" id="{4599FC9C-90A8-410D-8B8F-FC53FBBDFDCA}"/>
              </a:ext>
            </a:extLst>
          </p:cNvPr>
          <p:cNvSpPr>
            <a:spLocks noGrp="1"/>
          </p:cNvSpPr>
          <p:nvPr>
            <p:ph type="ftr" sz="quarter" idx="3"/>
          </p:nvPr>
        </p:nvSpPr>
        <p:spPr>
          <a:xfrm>
            <a:off x="9552793" y="6282771"/>
            <a:ext cx="2569329" cy="554591"/>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r>
              <a:rPr lang="en-US"/>
              <a:t>The Goodheart-Willcox Co., Inc.</a:t>
            </a:r>
          </a:p>
          <a:p>
            <a:r>
              <a:rPr lang="en-US"/>
              <a:t>Tinley Park, Illinois</a:t>
            </a:r>
          </a:p>
        </p:txBody>
      </p:sp>
      <p:pic>
        <p:nvPicPr>
          <p:cNvPr id="8" name="Picture 7">
            <a:extLst>
              <a:ext uri="{FF2B5EF4-FFF2-40B4-BE49-F238E27FC236}">
                <a16:creationId xmlns:a16="http://schemas.microsoft.com/office/drawing/2014/main" id="{CF8A277A-7E39-B2B4-299C-E5510F6E2EB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860528" y="5404974"/>
            <a:ext cx="1190625" cy="847725"/>
          </a:xfrm>
          <a:prstGeom prst="rect">
            <a:avLst/>
          </a:prstGeom>
        </p:spPr>
      </p:pic>
      <p:pic>
        <p:nvPicPr>
          <p:cNvPr id="2" name="Picture 1">
            <a:extLst>
              <a:ext uri="{FF2B5EF4-FFF2-40B4-BE49-F238E27FC236}">
                <a16:creationId xmlns:a16="http://schemas.microsoft.com/office/drawing/2014/main" id="{E6987B2D-8168-31EF-E6FC-978E7F1B8B9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860528" y="5404974"/>
            <a:ext cx="1190625" cy="847725"/>
          </a:xfrm>
          <a:prstGeom prst="rect">
            <a:avLst/>
          </a:prstGeom>
        </p:spPr>
      </p:pic>
    </p:spTree>
    <p:extLst>
      <p:ext uri="{BB962C8B-B14F-4D97-AF65-F5344CB8AC3E}">
        <p14:creationId xmlns:p14="http://schemas.microsoft.com/office/powerpoint/2010/main" val="482324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79AB4-D53A-CFE6-6DC7-A1EACAEEEA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F75BE-80C0-43A6-5CA1-6368914D8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2B19F-9B58-FD5F-9C2D-98062984DA87}"/>
              </a:ext>
            </a:extLst>
          </p:cNvPr>
          <p:cNvSpPr>
            <a:spLocks noGrp="1"/>
          </p:cNvSpPr>
          <p:nvPr>
            <p:ph type="dt" sz="half" idx="10"/>
          </p:nvPr>
        </p:nvSpPr>
        <p:spPr/>
        <p:txBody>
          <a:bodyPr/>
          <a:lstStyle/>
          <a:p>
            <a:fld id="{48A87A34-81AB-432B-8DAE-1953F412C126}" type="datetimeFigureOut">
              <a:rPr lang="en-US" smtClean="0"/>
              <a:t>6/16/2026</a:t>
            </a:fld>
            <a:endParaRPr lang="en-US"/>
          </a:p>
        </p:txBody>
      </p:sp>
      <p:sp>
        <p:nvSpPr>
          <p:cNvPr id="5" name="Footer Placeholder 4">
            <a:extLst>
              <a:ext uri="{FF2B5EF4-FFF2-40B4-BE49-F238E27FC236}">
                <a16:creationId xmlns:a16="http://schemas.microsoft.com/office/drawing/2014/main" id="{47AED32D-6343-2758-9BDC-7ED848EC7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4BC4F-5EB8-B835-5FAB-7A676DCDDB0B}"/>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038816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DC1AA-7DBA-7E3F-6E46-C28FE65101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434A5E-7609-ECC9-02B2-7823F907E4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6E30B8-BEC3-FFA4-6C95-D75F7D950A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0D6251-4C69-0C3B-7A70-89319FD62C71}"/>
              </a:ext>
            </a:extLst>
          </p:cNvPr>
          <p:cNvSpPr>
            <a:spLocks noGrp="1"/>
          </p:cNvSpPr>
          <p:nvPr>
            <p:ph type="dt" sz="half" idx="10"/>
          </p:nvPr>
        </p:nvSpPr>
        <p:spPr/>
        <p:txBody>
          <a:bodyPr/>
          <a:lstStyle/>
          <a:p>
            <a:fld id="{48A87A34-81AB-432B-8DAE-1953F412C126}" type="datetimeFigureOut">
              <a:rPr lang="en-US" smtClean="0"/>
              <a:t>6/16/2026</a:t>
            </a:fld>
            <a:endParaRPr lang="en-US"/>
          </a:p>
        </p:txBody>
      </p:sp>
      <p:sp>
        <p:nvSpPr>
          <p:cNvPr id="6" name="Footer Placeholder 5">
            <a:extLst>
              <a:ext uri="{FF2B5EF4-FFF2-40B4-BE49-F238E27FC236}">
                <a16:creationId xmlns:a16="http://schemas.microsoft.com/office/drawing/2014/main" id="{BB567C56-63E2-8909-E8C6-6C0F232B76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07280-8283-B574-7507-5744076BF2FF}"/>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71379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BC7BD5-1DE0-18F8-FD69-AAAF6BE9CB81}"/>
              </a:ext>
            </a:extLst>
          </p:cNvPr>
          <p:cNvSpPr>
            <a:spLocks noGrp="1"/>
          </p:cNvSpPr>
          <p:nvPr>
            <p:ph type="dt" sz="half" idx="10"/>
          </p:nvPr>
        </p:nvSpPr>
        <p:spPr/>
        <p:txBody>
          <a:bodyPr/>
          <a:lstStyle/>
          <a:p>
            <a:fld id="{48A87A34-81AB-432B-8DAE-1953F412C126}" type="datetimeFigureOut">
              <a:rPr lang="en-US" smtClean="0"/>
              <a:t>6/16/2026</a:t>
            </a:fld>
            <a:endParaRPr lang="en-US"/>
          </a:p>
        </p:txBody>
      </p:sp>
      <p:sp>
        <p:nvSpPr>
          <p:cNvPr id="3" name="Footer Placeholder 2">
            <a:extLst>
              <a:ext uri="{FF2B5EF4-FFF2-40B4-BE49-F238E27FC236}">
                <a16:creationId xmlns:a16="http://schemas.microsoft.com/office/drawing/2014/main" id="{6ACC3A92-7DBD-3D91-419D-7CAFCB7716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5A985B-F4A2-48BA-6E4B-C7FAAF0C96DE}"/>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50180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a:prstGeom prst="rect">
            <a:avLst/>
          </a:prstGeom>
        </p:spPr>
        <p:txBody>
          <a:bodyPr/>
          <a:lstStyle/>
          <a:p>
            <a:fld id="{48A87A34-81AB-432B-8DAE-1953F412C126}" type="datetimeFigureOut">
              <a:rPr lang="en-US" smtClean="0"/>
              <a:t>6/16/2026</a:t>
            </a:fld>
            <a:endParaRPr lang="en-US" dirty="0"/>
          </a:p>
        </p:txBody>
      </p:sp>
      <p:sp>
        <p:nvSpPr>
          <p:cNvPr id="5" name="Footer Placeholder 4"/>
          <p:cNvSpPr>
            <a:spLocks noGrp="1"/>
          </p:cNvSpPr>
          <p:nvPr>
            <p:ph type="ftr" sz="quarter" idx="11"/>
          </p:nvPr>
        </p:nvSpPr>
        <p:spPr>
          <a:xfrm>
            <a:off x="1876424" y="5410201"/>
            <a:ext cx="5124886"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718378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5.jp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image" Target="../media/image7.jpg"/><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8.jp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00056" y="1643741"/>
            <a:ext cx="5763860" cy="352368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878286" y="893641"/>
            <a:ext cx="5475514" cy="402771"/>
          </a:xfrm>
          <a:prstGeom prst="rect">
            <a:avLst/>
          </a:prstGeom>
        </p:spPr>
        <p:txBody>
          <a:bodyPr vert="horz" lIns="91440" tIns="45720" rIns="91440" bIns="45720" rtlCol="0" anchor="b">
            <a:noAutofit/>
          </a:bodyPr>
          <a:lstStyle/>
          <a:p>
            <a:pPr lvl="0"/>
            <a:r>
              <a:rPr lang="en-US"/>
              <a:t>Edit Master text styles</a:t>
            </a:r>
          </a:p>
        </p:txBody>
      </p:sp>
      <p:sp>
        <p:nvSpPr>
          <p:cNvPr id="4" name="Footer Placeholder 3">
            <a:extLst>
              <a:ext uri="{FF2B5EF4-FFF2-40B4-BE49-F238E27FC236}">
                <a16:creationId xmlns:a16="http://schemas.microsoft.com/office/drawing/2014/main" id="{5AD16165-E04C-B69A-67C9-EBF4200499D8}"/>
              </a:ext>
            </a:extLst>
          </p:cNvPr>
          <p:cNvSpPr>
            <a:spLocks noGrp="1"/>
          </p:cNvSpPr>
          <p:nvPr>
            <p:ph type="ftr" sz="quarter" idx="3"/>
          </p:nvPr>
        </p:nvSpPr>
        <p:spPr>
          <a:xfrm>
            <a:off x="9552793" y="6220425"/>
            <a:ext cx="2569329" cy="554591"/>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r>
              <a:rPr lang="en-US"/>
              <a:t>The Goodheart-Willcox Co., Inc.</a:t>
            </a:r>
          </a:p>
          <a:p>
            <a:r>
              <a:rPr lang="en-US"/>
              <a:t>Tinley Park, Illinois</a:t>
            </a:r>
          </a:p>
        </p:txBody>
      </p:sp>
      <p:pic>
        <p:nvPicPr>
          <p:cNvPr id="6" name="Picture 5">
            <a:extLst>
              <a:ext uri="{FF2B5EF4-FFF2-40B4-BE49-F238E27FC236}">
                <a16:creationId xmlns:a16="http://schemas.microsoft.com/office/drawing/2014/main" id="{06CEE2E6-782F-25CC-A9CB-7E8F426C3A7F}"/>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10860528" y="5404974"/>
            <a:ext cx="1190625" cy="847725"/>
          </a:xfrm>
          <a:prstGeom prst="rect">
            <a:avLst/>
          </a:prstGeom>
        </p:spPr>
      </p:pic>
    </p:spTree>
    <p:extLst>
      <p:ext uri="{BB962C8B-B14F-4D97-AF65-F5344CB8AC3E}">
        <p14:creationId xmlns:p14="http://schemas.microsoft.com/office/powerpoint/2010/main" val="647711263"/>
      </p:ext>
    </p:extLst>
  </p:cSld>
  <p:clrMap bg1="dk1" tx1="lt1" bg2="dk2" tx2="lt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Lst>
  <p:txStyles>
    <p:titleStyle>
      <a:lvl1pPr algn="l" defTabSz="914400" rtl="0" eaLnBrk="1" latinLnBrk="0" hangingPunct="1">
        <a:lnSpc>
          <a:spcPct val="90000"/>
        </a:lnSpc>
        <a:spcBef>
          <a:spcPct val="0"/>
        </a:spcBef>
        <a:buNone/>
        <a:defRPr sz="5500" b="1" kern="1200" cap="none"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20000"/>
        </a:lnSpc>
        <a:spcBef>
          <a:spcPts val="1000"/>
        </a:spcBef>
        <a:buSzPct val="125000"/>
        <a:buFont typeface="Arial" panose="020B0604020202020204" pitchFamily="34" charset="0"/>
        <a:buNone/>
        <a:defRPr sz="2300" i="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00056" y="1643741"/>
            <a:ext cx="5763860" cy="352368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878286" y="893641"/>
            <a:ext cx="5475514" cy="402771"/>
          </a:xfrm>
          <a:prstGeom prst="rect">
            <a:avLst/>
          </a:prstGeom>
        </p:spPr>
        <p:txBody>
          <a:bodyPr vert="horz" lIns="91440" tIns="45720" rIns="91440" bIns="45720" rtlCol="0" anchor="b">
            <a:noAutofit/>
          </a:bodyPr>
          <a:lstStyle/>
          <a:p>
            <a:pPr lvl="0"/>
            <a:r>
              <a:rPr lang="en-US" dirty="0"/>
              <a:t>Edit Master text styles</a:t>
            </a:r>
          </a:p>
        </p:txBody>
      </p:sp>
      <p:sp>
        <p:nvSpPr>
          <p:cNvPr id="4" name="Footer Placeholder 3">
            <a:extLst>
              <a:ext uri="{FF2B5EF4-FFF2-40B4-BE49-F238E27FC236}">
                <a16:creationId xmlns:a16="http://schemas.microsoft.com/office/drawing/2014/main" id="{5AD16165-E04C-B69A-67C9-EBF4200499D8}"/>
              </a:ext>
            </a:extLst>
          </p:cNvPr>
          <p:cNvSpPr>
            <a:spLocks noGrp="1"/>
          </p:cNvSpPr>
          <p:nvPr>
            <p:ph type="ftr" sz="quarter" idx="3"/>
          </p:nvPr>
        </p:nvSpPr>
        <p:spPr>
          <a:xfrm>
            <a:off x="9552793" y="6220425"/>
            <a:ext cx="2569329" cy="554591"/>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r>
              <a:rPr lang="en-US"/>
              <a:t>The Goodheart-Willcox Co., Inc.</a:t>
            </a:r>
          </a:p>
          <a:p>
            <a:r>
              <a:rPr lang="en-US"/>
              <a:t>Tinley Park, Illinois</a:t>
            </a:r>
          </a:p>
        </p:txBody>
      </p:sp>
      <p:pic>
        <p:nvPicPr>
          <p:cNvPr id="6" name="Picture 5">
            <a:extLst>
              <a:ext uri="{FF2B5EF4-FFF2-40B4-BE49-F238E27FC236}">
                <a16:creationId xmlns:a16="http://schemas.microsoft.com/office/drawing/2014/main" id="{06CEE2E6-782F-25CC-A9CB-7E8F426C3A7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860528" y="5404974"/>
            <a:ext cx="1190625" cy="847725"/>
          </a:xfrm>
          <a:prstGeom prst="rect">
            <a:avLst/>
          </a:prstGeom>
        </p:spPr>
      </p:pic>
      <p:pic>
        <p:nvPicPr>
          <p:cNvPr id="5" name="Picture 4">
            <a:extLst>
              <a:ext uri="{FF2B5EF4-FFF2-40B4-BE49-F238E27FC236}">
                <a16:creationId xmlns:a16="http://schemas.microsoft.com/office/drawing/2014/main" id="{A91F99CD-A3E0-587A-52EB-2701D338571D}"/>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10860528" y="5404974"/>
            <a:ext cx="1190625" cy="847725"/>
          </a:xfrm>
          <a:prstGeom prst="rect">
            <a:avLst/>
          </a:prstGeom>
        </p:spPr>
      </p:pic>
    </p:spTree>
    <p:extLst>
      <p:ext uri="{BB962C8B-B14F-4D97-AF65-F5344CB8AC3E}">
        <p14:creationId xmlns:p14="http://schemas.microsoft.com/office/powerpoint/2010/main" val="3851288394"/>
      </p:ext>
    </p:extLst>
  </p:cSld>
  <p:clrMap bg1="dk1" tx1="lt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Lst>
  <p:txStyles>
    <p:titleStyle>
      <a:lvl1pPr algn="l" defTabSz="914400" rtl="0" eaLnBrk="1" latinLnBrk="0" hangingPunct="1">
        <a:lnSpc>
          <a:spcPct val="90000"/>
        </a:lnSpc>
        <a:spcBef>
          <a:spcPct val="0"/>
        </a:spcBef>
        <a:buNone/>
        <a:defRPr sz="5500" b="1" kern="1200" cap="none"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20000"/>
        </a:lnSpc>
        <a:spcBef>
          <a:spcPts val="1000"/>
        </a:spcBef>
        <a:buSzPct val="125000"/>
        <a:buFont typeface="Arial" panose="020B0604020202020204" pitchFamily="34" charset="0"/>
        <a:buNone/>
        <a:defRPr sz="2300" i="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7828" y="212651"/>
            <a:ext cx="11168741" cy="1376660"/>
          </a:xfrm>
          <a:prstGeom prst="rect">
            <a:avLst/>
          </a:prstGeom>
        </p:spPr>
        <p:txBody>
          <a:bodyPr vert="horz" lIns="91440" tIns="45720" rIns="91440" bIns="45720" rtlCol="0" anchor="b">
            <a:normAutofit/>
          </a:bodyPr>
          <a:lstStyle/>
          <a:p>
            <a:endParaRPr lang="en-US" dirty="0"/>
          </a:p>
        </p:txBody>
      </p:sp>
      <p:sp>
        <p:nvSpPr>
          <p:cNvPr id="3" name="Text Placeholder 2"/>
          <p:cNvSpPr>
            <a:spLocks noGrp="1"/>
          </p:cNvSpPr>
          <p:nvPr>
            <p:ph type="body" idx="1"/>
          </p:nvPr>
        </p:nvSpPr>
        <p:spPr>
          <a:xfrm>
            <a:off x="587829" y="1915886"/>
            <a:ext cx="11168742" cy="43433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1">
            <a:extLst>
              <a:ext uri="{FF2B5EF4-FFF2-40B4-BE49-F238E27FC236}">
                <a16:creationId xmlns:a16="http://schemas.microsoft.com/office/drawing/2014/main" id="{B15EA41A-3B94-FC8F-D627-86B1C9E9E447}"/>
              </a:ext>
            </a:extLst>
          </p:cNvPr>
          <p:cNvSpPr>
            <a:spLocks noChangeArrowheads="1"/>
          </p:cNvSpPr>
          <p:nvPr/>
        </p:nvSpPr>
        <p:spPr bwMode="auto">
          <a:xfrm>
            <a:off x="587828" y="6408729"/>
            <a:ext cx="11198277" cy="449271"/>
          </a:xfrm>
          <a:prstGeom prst="rect">
            <a:avLst/>
          </a:prstGeom>
          <a:noFill/>
          <a:ln w="9525">
            <a:noFill/>
            <a:miter lim="800000"/>
            <a:headEnd/>
            <a:tailEnd/>
          </a:ln>
          <a:effectLst/>
        </p:spPr>
        <p:txBody>
          <a:bodyPr/>
          <a:lstStyle/>
          <a:p>
            <a:pPr algn="r">
              <a:defRPr/>
            </a:pPr>
            <a:r>
              <a:rPr lang="en-US" sz="1200" dirty="0">
                <a:solidFill>
                  <a:srgbClr val="FFFFFF"/>
                </a:solidFill>
                <a:latin typeface="Arial" panose="020B0604020202020204" pitchFamily="34" charset="0"/>
                <a:cs typeface="Arial" panose="020B0604020202020204" pitchFamily="34" charset="0"/>
              </a:rPr>
              <a:t>Copyright © Goodheart-Willcox Co., Inc. All Rights Reserved. You may not reproduce or allow unauthorized access to any G-W course or other materials, except as </a:t>
            </a:r>
            <a:br>
              <a:rPr lang="en-US" sz="1200" dirty="0">
                <a:solidFill>
                  <a:srgbClr val="FFFFFF"/>
                </a:solidFill>
                <a:latin typeface="Arial" panose="020B0604020202020204" pitchFamily="34" charset="0"/>
                <a:cs typeface="Arial" panose="020B0604020202020204" pitchFamily="34" charset="0"/>
              </a:rPr>
            </a:br>
            <a:r>
              <a:rPr lang="en-US" sz="1200" dirty="0">
                <a:solidFill>
                  <a:srgbClr val="FFFFFF"/>
                </a:solidFill>
                <a:latin typeface="Arial" panose="020B0604020202020204" pitchFamily="34" charset="0"/>
                <a:cs typeface="Arial" panose="020B0604020202020204" pitchFamily="34" charset="0"/>
              </a:rPr>
              <a:t>permitted by U.S. copyright law. Such materials may be used for your own educational purposes only, in a location not accessible by the general public.</a:t>
            </a:r>
          </a:p>
        </p:txBody>
      </p:sp>
    </p:spTree>
    <p:extLst>
      <p:ext uri="{BB962C8B-B14F-4D97-AF65-F5344CB8AC3E}">
        <p14:creationId xmlns:p14="http://schemas.microsoft.com/office/powerpoint/2010/main" val="959845474"/>
      </p:ext>
    </p:extLst>
  </p:cSld>
  <p:clrMap bg1="dk1" tx1="lt1" bg2="dk2"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 id="2147483993" r:id="rId17"/>
  </p:sldLayoutIdLst>
  <p:txStyles>
    <p:titleStyle>
      <a:lvl1pPr algn="l" defTabSz="914400" rtl="0" eaLnBrk="1" latinLnBrk="0" hangingPunct="1">
        <a:lnSpc>
          <a:spcPct val="90000"/>
        </a:lnSpc>
        <a:spcBef>
          <a:spcPct val="0"/>
        </a:spcBef>
        <a:buNone/>
        <a:defRPr sz="4500" b="1" kern="1200" cap="none" baseline="0">
          <a:solidFill>
            <a:srgbClr val="00699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4279" y="372139"/>
            <a:ext cx="11012292" cy="1217171"/>
          </a:xfrm>
          <a:prstGeom prst="rect">
            <a:avLst/>
          </a:prstGeom>
        </p:spPr>
        <p:txBody>
          <a:bodyPr vert="horz" lIns="91440" tIns="45720" rIns="91440" bIns="45720" rtlCol="0" anchor="b">
            <a:normAutofit/>
          </a:bodyPr>
          <a:lstStyle/>
          <a:p>
            <a:endParaRPr lang="en-US" dirty="0"/>
          </a:p>
        </p:txBody>
      </p:sp>
      <p:sp>
        <p:nvSpPr>
          <p:cNvPr id="3" name="Text Placeholder 2"/>
          <p:cNvSpPr>
            <a:spLocks noGrp="1"/>
          </p:cNvSpPr>
          <p:nvPr>
            <p:ph type="body" idx="1"/>
          </p:nvPr>
        </p:nvSpPr>
        <p:spPr>
          <a:xfrm>
            <a:off x="935665" y="1915886"/>
            <a:ext cx="10820906" cy="43433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21">
            <a:extLst>
              <a:ext uri="{FF2B5EF4-FFF2-40B4-BE49-F238E27FC236}">
                <a16:creationId xmlns:a16="http://schemas.microsoft.com/office/drawing/2014/main" id="{3337428D-1A90-CD86-5471-4C3CDBBD905F}"/>
              </a:ext>
            </a:extLst>
          </p:cNvPr>
          <p:cNvSpPr>
            <a:spLocks noChangeArrowheads="1"/>
          </p:cNvSpPr>
          <p:nvPr/>
        </p:nvSpPr>
        <p:spPr bwMode="auto">
          <a:xfrm>
            <a:off x="587828" y="6408729"/>
            <a:ext cx="11198277" cy="449271"/>
          </a:xfrm>
          <a:prstGeom prst="rect">
            <a:avLst/>
          </a:prstGeom>
          <a:noFill/>
          <a:ln w="9525">
            <a:noFill/>
            <a:miter lim="800000"/>
            <a:headEnd/>
            <a:tailEnd/>
          </a:ln>
          <a:effectLst/>
        </p:spPr>
        <p:txBody>
          <a:bodyPr/>
          <a:lstStyle/>
          <a:p>
            <a:pPr algn="r">
              <a:defRPr/>
            </a:pPr>
            <a:r>
              <a:rPr lang="en-US" sz="1200" dirty="0">
                <a:solidFill>
                  <a:srgbClr val="FFFFFF"/>
                </a:solidFill>
                <a:latin typeface="Arial" panose="020B0604020202020204" pitchFamily="34" charset="0"/>
                <a:cs typeface="Arial" panose="020B0604020202020204" pitchFamily="34" charset="0"/>
              </a:rPr>
              <a:t>Copyright © Goodheart-Willcox Co., Inc. All Rights Reserved. You may not reproduce or allow unauthorized access to any G-W course or other materials, except as </a:t>
            </a:r>
            <a:br>
              <a:rPr lang="en-US" sz="1200" dirty="0">
                <a:solidFill>
                  <a:srgbClr val="FFFFFF"/>
                </a:solidFill>
                <a:latin typeface="Arial" panose="020B0604020202020204" pitchFamily="34" charset="0"/>
                <a:cs typeface="Arial" panose="020B0604020202020204" pitchFamily="34" charset="0"/>
              </a:rPr>
            </a:br>
            <a:r>
              <a:rPr lang="en-US" sz="1200" dirty="0">
                <a:solidFill>
                  <a:srgbClr val="FFFFFF"/>
                </a:solidFill>
                <a:latin typeface="Arial" panose="020B0604020202020204" pitchFamily="34" charset="0"/>
                <a:cs typeface="Arial" panose="020B0604020202020204" pitchFamily="34" charset="0"/>
              </a:rPr>
              <a:t>permitted by U.S. copyright law. Such materials may be used for your own educational purposes only, in a location not accessible by the general public.</a:t>
            </a:r>
          </a:p>
        </p:txBody>
      </p:sp>
    </p:spTree>
    <p:extLst>
      <p:ext uri="{BB962C8B-B14F-4D97-AF65-F5344CB8AC3E}">
        <p14:creationId xmlns:p14="http://schemas.microsoft.com/office/powerpoint/2010/main" val="3896972757"/>
      </p:ext>
    </p:extLst>
  </p:cSld>
  <p:clrMap bg1="dk1" tx1="lt1" bg2="dk2" tx2="lt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 id="2147484083" r:id="rId17"/>
  </p:sldLayoutIdLst>
  <p:txStyles>
    <p:titleStyle>
      <a:lvl1pPr algn="l" defTabSz="914400" rtl="0" eaLnBrk="1" latinLnBrk="0" hangingPunct="1">
        <a:lnSpc>
          <a:spcPct val="90000"/>
        </a:lnSpc>
        <a:spcBef>
          <a:spcPct val="0"/>
        </a:spcBef>
        <a:buNone/>
        <a:defRPr sz="4500" b="1" kern="1200" cap="none" baseline="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96050" y="1643741"/>
            <a:ext cx="5263558" cy="3523682"/>
          </a:xfrm>
        </p:spPr>
        <p:txBody>
          <a:bodyPr>
            <a:normAutofit fontScale="90000"/>
          </a:bodyPr>
          <a:lstStyle/>
          <a:p>
            <a:pPr>
              <a:spcBef>
                <a:spcPts val="1200"/>
              </a:spcBef>
              <a:spcAft>
                <a:spcPts val="1200"/>
              </a:spcAft>
            </a:pPr>
            <a:br>
              <a:rPr lang="en-US" dirty="0"/>
            </a:br>
            <a:r>
              <a:rPr lang="en-US" dirty="0"/>
              <a:t>Choosing a Variety of Foods for Good Health</a:t>
            </a:r>
            <a:endParaRPr lang="en-US" sz="3100" dirty="0"/>
          </a:p>
        </p:txBody>
      </p:sp>
      <p:sp>
        <p:nvSpPr>
          <p:cNvPr id="8" name="Subtitle 4">
            <a:extLst>
              <a:ext uri="{FF2B5EF4-FFF2-40B4-BE49-F238E27FC236}">
                <a16:creationId xmlns:a16="http://schemas.microsoft.com/office/drawing/2014/main" id="{48820FC6-BF9C-877D-A25C-B5A95F1BA405}"/>
              </a:ext>
            </a:extLst>
          </p:cNvPr>
          <p:cNvSpPr>
            <a:spLocks noGrp="1"/>
          </p:cNvSpPr>
          <p:nvPr>
            <p:ph idx="1"/>
          </p:nvPr>
        </p:nvSpPr>
        <p:spPr>
          <a:xfrm>
            <a:off x="6573611" y="884682"/>
            <a:ext cx="5475514" cy="402771"/>
          </a:xfrm>
        </p:spPr>
        <p:txBody>
          <a:bodyPr>
            <a:normAutofit fontScale="85000" lnSpcReduction="10000"/>
          </a:bodyPr>
          <a:lstStyle/>
          <a:p>
            <a:r>
              <a:rPr lang="en-US" i="1"/>
              <a:t>Presentations for PowerPoint</a:t>
            </a:r>
          </a:p>
        </p:txBody>
      </p:sp>
      <p:pic>
        <p:nvPicPr>
          <p:cNvPr id="10" name="Picture 9" descr="Person chopping lettuce">
            <a:extLst>
              <a:ext uri="{FF2B5EF4-FFF2-40B4-BE49-F238E27FC236}">
                <a16:creationId xmlns:a16="http://schemas.microsoft.com/office/drawing/2014/main" id="{ADE5640C-B1AF-EF15-DC5F-8C262DC400BB}"/>
              </a:ext>
            </a:extLst>
          </p:cNvPr>
          <p:cNvPicPr>
            <a:picLocks noChangeAspect="1"/>
          </p:cNvPicPr>
          <p:nvPr/>
        </p:nvPicPr>
        <p:blipFill>
          <a:blip r:embed="rId2"/>
          <a:stretch>
            <a:fillRect/>
          </a:stretch>
        </p:blipFill>
        <p:spPr>
          <a:xfrm>
            <a:off x="432392" y="1600088"/>
            <a:ext cx="5487401" cy="3567335"/>
          </a:xfrm>
          <a:prstGeom prst="rect">
            <a:avLst/>
          </a:prstGeom>
        </p:spPr>
      </p:pic>
      <p:sp>
        <p:nvSpPr>
          <p:cNvPr id="2" name="TextBox 1">
            <a:extLst>
              <a:ext uri="{FF2B5EF4-FFF2-40B4-BE49-F238E27FC236}">
                <a16:creationId xmlns:a16="http://schemas.microsoft.com/office/drawing/2014/main" id="{78DD344D-63DC-40F5-223F-2DABD5B06F70}"/>
              </a:ext>
            </a:extLst>
          </p:cNvPr>
          <p:cNvSpPr txBox="1"/>
          <p:nvPr/>
        </p:nvSpPr>
        <p:spPr>
          <a:xfrm>
            <a:off x="432392" y="6567055"/>
            <a:ext cx="3063833" cy="276999"/>
          </a:xfrm>
          <a:prstGeom prst="rect">
            <a:avLst/>
          </a:prstGeom>
          <a:noFill/>
        </p:spPr>
        <p:txBody>
          <a:bodyPr wrap="square" rtlCol="0">
            <a:spAutoFit/>
          </a:bodyPr>
          <a:lstStyle/>
          <a:p>
            <a:r>
              <a:rPr lang="en-US" sz="1200" i="1">
                <a:latin typeface="Arial" panose="020B0604020202020204" pitchFamily="34" charset="0"/>
                <a:cs typeface="Arial" panose="020B0604020202020204" pitchFamily="34" charset="0"/>
              </a:rPr>
              <a:t>Kali9/iStock/Getty Images</a:t>
            </a:r>
          </a:p>
        </p:txBody>
      </p:sp>
      <p:sp>
        <p:nvSpPr>
          <p:cNvPr id="3" name="Footer Placeholder 3">
            <a:extLst>
              <a:ext uri="{FF2B5EF4-FFF2-40B4-BE49-F238E27FC236}">
                <a16:creationId xmlns:a16="http://schemas.microsoft.com/office/drawing/2014/main" id="{A8E43E03-34E8-B840-C85B-8E1E8288A6A3}"/>
              </a:ext>
            </a:extLst>
          </p:cNvPr>
          <p:cNvSpPr>
            <a:spLocks noGrp="1"/>
          </p:cNvSpPr>
          <p:nvPr>
            <p:ph type="ftr" sz="quarter" idx="3"/>
          </p:nvPr>
        </p:nvSpPr>
        <p:spPr>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r>
              <a:rPr lang="en-US"/>
              <a:t>The Goodheart-Willcox Co., Inc.</a:t>
            </a:r>
          </a:p>
          <a:p>
            <a:r>
              <a:rPr lang="en-US"/>
              <a:t>Tinley Park, Illinois</a:t>
            </a:r>
          </a:p>
        </p:txBody>
      </p:sp>
    </p:spTree>
    <p:extLst>
      <p:ext uri="{BB962C8B-B14F-4D97-AF65-F5344CB8AC3E}">
        <p14:creationId xmlns:p14="http://schemas.microsoft.com/office/powerpoint/2010/main" val="2142723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093C4-E79D-A229-E68C-3EA542B56F54}"/>
              </a:ext>
            </a:extLst>
          </p:cNvPr>
          <p:cNvSpPr>
            <a:spLocks noGrp="1"/>
          </p:cNvSpPr>
          <p:nvPr>
            <p:ph type="title"/>
          </p:nvPr>
        </p:nvSpPr>
        <p:spPr/>
        <p:txBody>
          <a:bodyPr/>
          <a:lstStyle/>
          <a:p>
            <a:r>
              <a:rPr lang="en-US"/>
              <a:t>Refined Grains and Enriched Grains</a:t>
            </a:r>
          </a:p>
        </p:txBody>
      </p:sp>
      <p:sp>
        <p:nvSpPr>
          <p:cNvPr id="3" name="Content Placeholder 2">
            <a:extLst>
              <a:ext uri="{FF2B5EF4-FFF2-40B4-BE49-F238E27FC236}">
                <a16:creationId xmlns:a16="http://schemas.microsoft.com/office/drawing/2014/main" id="{879F910B-89B9-FE93-21DE-36DCC0492A67}"/>
              </a:ext>
            </a:extLst>
          </p:cNvPr>
          <p:cNvSpPr>
            <a:spLocks noGrp="1"/>
          </p:cNvSpPr>
          <p:nvPr>
            <p:ph idx="1"/>
          </p:nvPr>
        </p:nvSpPr>
        <p:spPr/>
        <p:txBody>
          <a:bodyPr>
            <a:normAutofit fontScale="77500" lnSpcReduction="20000"/>
          </a:bodyPr>
          <a:lstStyle/>
          <a:p>
            <a:r>
              <a:rPr lang="en-US"/>
              <a:t>Most of the grains that Americans eat have been processed more extensively. When grains are refined, the bran and germ are removed along with important vitamins and minerals.  </a:t>
            </a:r>
          </a:p>
          <a:p>
            <a:r>
              <a:rPr lang="en-US"/>
              <a:t>Food manufacturers are required to enrich these refined grains like crackers, bread, pasta, and cereal with </a:t>
            </a:r>
            <a:r>
              <a:rPr lang="en-US">
                <a:solidFill>
                  <a:srgbClr val="00B0F0"/>
                </a:solidFill>
              </a:rPr>
              <a:t>B vitamins </a:t>
            </a:r>
            <a:r>
              <a:rPr lang="en-US"/>
              <a:t>and </a:t>
            </a:r>
            <a:r>
              <a:rPr lang="en-US">
                <a:solidFill>
                  <a:srgbClr val="00B0F0"/>
                </a:solidFill>
              </a:rPr>
              <a:t>iron</a:t>
            </a:r>
            <a:r>
              <a:rPr lang="en-US"/>
              <a:t> that have been lost in processing.  </a:t>
            </a:r>
          </a:p>
          <a:p>
            <a:r>
              <a:rPr lang="en-US"/>
              <a:t>Because most people don’t eat enough vegetables and fruits, </a:t>
            </a:r>
            <a:r>
              <a:rPr lang="en-US">
                <a:solidFill>
                  <a:srgbClr val="00B0F0"/>
                </a:solidFill>
              </a:rPr>
              <a:t>folic acid </a:t>
            </a:r>
            <a:r>
              <a:rPr lang="en-US"/>
              <a:t>is also fortified in refined grains so that people do not have a folate deficiency. </a:t>
            </a:r>
          </a:p>
          <a:p>
            <a:r>
              <a:rPr lang="en-US"/>
              <a:t>Although most refined grains have these vitamins and iron added back, </a:t>
            </a:r>
            <a:r>
              <a:rPr lang="en-US" u="sng"/>
              <a:t>dietary fiber is not added back.</a:t>
            </a:r>
            <a:r>
              <a:rPr lang="en-US"/>
              <a:t> </a:t>
            </a:r>
          </a:p>
          <a:p>
            <a:r>
              <a:rPr lang="en-US"/>
              <a:t>To know if a refined grain has had the vitamins and iron added back, look for those labeled </a:t>
            </a:r>
            <a:r>
              <a:rPr lang="en-US" i="1">
                <a:solidFill>
                  <a:srgbClr val="00B0F0"/>
                </a:solidFill>
              </a:rPr>
              <a:t>enriched.</a:t>
            </a:r>
            <a:endParaRPr lang="en-US">
              <a:solidFill>
                <a:srgbClr val="00B0F0"/>
              </a:solidFill>
            </a:endParaRPr>
          </a:p>
          <a:p>
            <a:endParaRPr lang="en-US"/>
          </a:p>
        </p:txBody>
      </p:sp>
    </p:spTree>
    <p:extLst>
      <p:ext uri="{BB962C8B-B14F-4D97-AF65-F5344CB8AC3E}">
        <p14:creationId xmlns:p14="http://schemas.microsoft.com/office/powerpoint/2010/main" val="2738136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D7A2724-A4BA-5F0B-80CB-68B8EC51DF87}"/>
              </a:ext>
            </a:extLst>
          </p:cNvPr>
          <p:cNvSpPr>
            <a:spLocks noGrp="1"/>
          </p:cNvSpPr>
          <p:nvPr>
            <p:ph sz="half" idx="2"/>
          </p:nvPr>
        </p:nvSpPr>
        <p:spPr/>
        <p:txBody>
          <a:bodyPr>
            <a:normAutofit fontScale="85000" lnSpcReduction="20000"/>
          </a:bodyPr>
          <a:lstStyle/>
          <a:p>
            <a:r>
              <a:rPr lang="en-US">
                <a:solidFill>
                  <a:srgbClr val="0070C0"/>
                </a:solidFill>
              </a:rPr>
              <a:t>Portion size </a:t>
            </a:r>
            <a:r>
              <a:rPr lang="en-US"/>
              <a:t>is the amount of a food or beverage served or consumed during one eating occasion.</a:t>
            </a:r>
          </a:p>
          <a:p>
            <a:r>
              <a:rPr lang="en-US">
                <a:solidFill>
                  <a:srgbClr val="0070C0"/>
                </a:solidFill>
              </a:rPr>
              <a:t>Serving size </a:t>
            </a:r>
            <a:r>
              <a:rPr lang="en-US"/>
              <a:t>is a set amount identified on the Nutrition Facts label or listed in a food group to compare different nutrient values in foods.</a:t>
            </a:r>
          </a:p>
        </p:txBody>
      </p:sp>
      <p:pic>
        <p:nvPicPr>
          <p:cNvPr id="5" name="Content Placeholder 4" descr="Diagram showing two ounces, four ounces, and eight ounces of uncooked pasta">
            <a:extLst>
              <a:ext uri="{FF2B5EF4-FFF2-40B4-BE49-F238E27FC236}">
                <a16:creationId xmlns:a16="http://schemas.microsoft.com/office/drawing/2014/main" id="{241648DF-73E1-48B5-72E9-0C91F6465D34}"/>
              </a:ext>
            </a:extLst>
          </p:cNvPr>
          <p:cNvPicPr>
            <a:picLocks noGrp="1" noChangeAspect="1"/>
          </p:cNvPicPr>
          <p:nvPr>
            <p:ph sz="half" idx="1"/>
          </p:nvPr>
        </p:nvPicPr>
        <p:blipFill>
          <a:blip r:embed="rId2"/>
          <a:srcRect l="2531" r="2631" b="3609"/>
          <a:stretch>
            <a:fillRect/>
          </a:stretch>
        </p:blipFill>
        <p:spPr>
          <a:xfrm>
            <a:off x="2025446" y="2249486"/>
            <a:ext cx="3106994" cy="3413895"/>
          </a:xfrm>
          <a:prstGeom prst="rect">
            <a:avLst/>
          </a:prstGeom>
          <a:ln>
            <a:solidFill>
              <a:srgbClr val="0070C0"/>
            </a:solidFill>
          </a:ln>
        </p:spPr>
      </p:pic>
      <p:sp>
        <p:nvSpPr>
          <p:cNvPr id="2" name="Title 1">
            <a:extLst>
              <a:ext uri="{FF2B5EF4-FFF2-40B4-BE49-F238E27FC236}">
                <a16:creationId xmlns:a16="http://schemas.microsoft.com/office/drawing/2014/main" id="{EEF7D75E-BB30-D378-F993-6DAEBE0A3BAD}"/>
              </a:ext>
            </a:extLst>
          </p:cNvPr>
          <p:cNvSpPr>
            <a:spLocks noGrp="1"/>
          </p:cNvSpPr>
          <p:nvPr>
            <p:ph type="title"/>
          </p:nvPr>
        </p:nvSpPr>
        <p:spPr/>
        <p:txBody>
          <a:bodyPr>
            <a:normAutofit/>
          </a:bodyPr>
          <a:lstStyle/>
          <a:p>
            <a:r>
              <a:rPr lang="en-US"/>
              <a:t>Serving Size Versus Portion Size</a:t>
            </a:r>
          </a:p>
        </p:txBody>
      </p:sp>
      <p:sp>
        <p:nvSpPr>
          <p:cNvPr id="3" name="TextBox 2">
            <a:extLst>
              <a:ext uri="{FF2B5EF4-FFF2-40B4-BE49-F238E27FC236}">
                <a16:creationId xmlns:a16="http://schemas.microsoft.com/office/drawing/2014/main" id="{314184F4-B03C-94B2-412A-28F92795CB17}"/>
              </a:ext>
            </a:extLst>
          </p:cNvPr>
          <p:cNvSpPr txBox="1"/>
          <p:nvPr/>
        </p:nvSpPr>
        <p:spPr>
          <a:xfrm>
            <a:off x="3004935" y="5663381"/>
            <a:ext cx="2127505" cy="276999"/>
          </a:xfrm>
          <a:prstGeom prst="rect">
            <a:avLst/>
          </a:prstGeom>
          <a:noFill/>
        </p:spPr>
        <p:txBody>
          <a:bodyPr wrap="none" rtlCol="0">
            <a:spAutoFit/>
          </a:bodyPr>
          <a:lstStyle/>
          <a:p>
            <a:r>
              <a:rPr lang="en-US" sz="1200" i="1" dirty="0">
                <a:latin typeface="Arial" panose="020B0604020202020204" pitchFamily="34" charset="0"/>
                <a:cs typeface="Arial" panose="020B0604020202020204" pitchFamily="34" charset="0"/>
              </a:rPr>
              <a:t>Goodheart-Willcox Publisher</a:t>
            </a:r>
          </a:p>
        </p:txBody>
      </p:sp>
    </p:spTree>
    <p:extLst>
      <p:ext uri="{BB962C8B-B14F-4D97-AF65-F5344CB8AC3E}">
        <p14:creationId xmlns:p14="http://schemas.microsoft.com/office/powerpoint/2010/main" val="2439380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4510FFD-3D44-BCBC-6EDD-A9567E9C9AF4}"/>
              </a:ext>
            </a:extLst>
          </p:cNvPr>
          <p:cNvSpPr>
            <a:spLocks noGrp="1"/>
          </p:cNvSpPr>
          <p:nvPr>
            <p:ph sz="half" idx="2"/>
          </p:nvPr>
        </p:nvSpPr>
        <p:spPr/>
        <p:txBody>
          <a:bodyPr>
            <a:normAutofit fontScale="85000" lnSpcReduction="10000"/>
          </a:bodyPr>
          <a:lstStyle/>
          <a:p>
            <a:r>
              <a:rPr lang="en-US">
                <a:solidFill>
                  <a:srgbClr val="0070C0"/>
                </a:solidFill>
              </a:rPr>
              <a:t>Whole grains: </a:t>
            </a:r>
            <a:r>
              <a:rPr lang="en-US"/>
              <a:t>brown rice, bulgur, oatmeal, popcorn, whole grain barley and corn, whole grain cereals and crackers, whole wheat breads, wild rice</a:t>
            </a:r>
          </a:p>
          <a:p>
            <a:r>
              <a:rPr lang="en-US">
                <a:solidFill>
                  <a:srgbClr val="0070C0"/>
                </a:solidFill>
              </a:rPr>
              <a:t>Refined grains: </a:t>
            </a:r>
            <a:r>
              <a:rPr lang="en-US"/>
              <a:t>enriched cereals, crackers, and pasta; flour and tortillas; white breads; white rice</a:t>
            </a:r>
          </a:p>
          <a:p>
            <a:endParaRPr lang="en-US"/>
          </a:p>
        </p:txBody>
      </p:sp>
      <p:sp>
        <p:nvSpPr>
          <p:cNvPr id="4" name="Content Placeholder 3">
            <a:extLst>
              <a:ext uri="{FF2B5EF4-FFF2-40B4-BE49-F238E27FC236}">
                <a16:creationId xmlns:a16="http://schemas.microsoft.com/office/drawing/2014/main" id="{9F541DDC-B8B1-47A8-15FB-B67DA8714F86}"/>
              </a:ext>
            </a:extLst>
          </p:cNvPr>
          <p:cNvSpPr>
            <a:spLocks noGrp="1"/>
          </p:cNvSpPr>
          <p:nvPr>
            <p:ph sz="half" idx="1"/>
          </p:nvPr>
        </p:nvSpPr>
        <p:spPr/>
        <p:txBody>
          <a:bodyPr>
            <a:normAutofit fontScale="85000" lnSpcReduction="10000"/>
          </a:bodyPr>
          <a:lstStyle/>
          <a:p>
            <a:pPr marL="0" indent="0">
              <a:buNone/>
            </a:pPr>
            <a:r>
              <a:rPr lang="en-US">
                <a:solidFill>
                  <a:srgbClr val="0070C0"/>
                </a:solidFill>
              </a:rPr>
              <a:t>1 ounce-equivalent serving:</a:t>
            </a:r>
          </a:p>
          <a:p>
            <a:r>
              <a:rPr lang="en-US"/>
              <a:t>1 slice bread</a:t>
            </a:r>
          </a:p>
          <a:p>
            <a:r>
              <a:rPr lang="en-US"/>
              <a:t>1 cup (250 mL) dry cereal</a:t>
            </a:r>
          </a:p>
          <a:p>
            <a:r>
              <a:rPr lang="en-US"/>
              <a:t>½ cup (125 mL) cooked cereal, rice, or pasta</a:t>
            </a:r>
          </a:p>
        </p:txBody>
      </p:sp>
      <p:sp>
        <p:nvSpPr>
          <p:cNvPr id="2" name="Title 1">
            <a:extLst>
              <a:ext uri="{FF2B5EF4-FFF2-40B4-BE49-F238E27FC236}">
                <a16:creationId xmlns:a16="http://schemas.microsoft.com/office/drawing/2014/main" id="{4632D019-8B26-12E7-ED20-C7BC0316B1F5}"/>
              </a:ext>
            </a:extLst>
          </p:cNvPr>
          <p:cNvSpPr>
            <a:spLocks noGrp="1"/>
          </p:cNvSpPr>
          <p:nvPr>
            <p:ph type="title"/>
          </p:nvPr>
        </p:nvSpPr>
        <p:spPr/>
        <p:txBody>
          <a:bodyPr/>
          <a:lstStyle/>
          <a:p>
            <a:r>
              <a:rPr lang="en-US"/>
              <a:t>Grain Group Servings</a:t>
            </a:r>
          </a:p>
        </p:txBody>
      </p:sp>
    </p:spTree>
    <p:extLst>
      <p:ext uri="{BB962C8B-B14F-4D97-AF65-F5344CB8AC3E}">
        <p14:creationId xmlns:p14="http://schemas.microsoft.com/office/powerpoint/2010/main" val="2118749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2686-3BE7-39AC-A7D6-1A3F289D8CA9}"/>
              </a:ext>
            </a:extLst>
          </p:cNvPr>
          <p:cNvSpPr>
            <a:spLocks noGrp="1"/>
          </p:cNvSpPr>
          <p:nvPr>
            <p:ph type="title"/>
          </p:nvPr>
        </p:nvSpPr>
        <p:spPr/>
        <p:txBody>
          <a:bodyPr/>
          <a:lstStyle/>
          <a:p>
            <a:r>
              <a:rPr lang="en-US"/>
              <a:t>Grains as a Source of Added Sugars</a:t>
            </a:r>
          </a:p>
        </p:txBody>
      </p:sp>
      <p:sp>
        <p:nvSpPr>
          <p:cNvPr id="3" name="Content Placeholder 2">
            <a:extLst>
              <a:ext uri="{FF2B5EF4-FFF2-40B4-BE49-F238E27FC236}">
                <a16:creationId xmlns:a16="http://schemas.microsoft.com/office/drawing/2014/main" id="{93456381-F764-59AA-FD3D-34591E0A4B93}"/>
              </a:ext>
            </a:extLst>
          </p:cNvPr>
          <p:cNvSpPr>
            <a:spLocks noGrp="1"/>
          </p:cNvSpPr>
          <p:nvPr>
            <p:ph idx="1"/>
          </p:nvPr>
        </p:nvSpPr>
        <p:spPr>
          <a:xfrm>
            <a:off x="5378245" y="1915886"/>
            <a:ext cx="6378326" cy="4343399"/>
          </a:xfrm>
        </p:spPr>
        <p:txBody>
          <a:bodyPr>
            <a:normAutofit fontScale="70000" lnSpcReduction="20000"/>
          </a:bodyPr>
          <a:lstStyle/>
          <a:p>
            <a:r>
              <a:rPr lang="en-US"/>
              <a:t>Foods in the grain group have different amounts of added sugars and added fats.  </a:t>
            </a:r>
          </a:p>
          <a:p>
            <a:r>
              <a:rPr lang="en-US"/>
              <a:t>Whole grains are naturally low in sugars.  </a:t>
            </a:r>
          </a:p>
          <a:p>
            <a:r>
              <a:rPr lang="en-US"/>
              <a:t>Cakes, cookies, muffins, pastries, and many other desserts are made from grains, too. These foods have more calories, fat, and sugar, but less fiber, vitamins, and minerals than other foods in this group. </a:t>
            </a:r>
          </a:p>
          <a:p>
            <a:r>
              <a:rPr lang="en-US"/>
              <a:t>Other refined grains include snack foods like cheese puffs, pretzels, or crackers, and entrees like pizza or noodles, which are often high in sodium.</a:t>
            </a:r>
          </a:p>
        </p:txBody>
      </p:sp>
      <p:pic>
        <p:nvPicPr>
          <p:cNvPr id="5" name="Picture 4" descr="Blueberry muffin">
            <a:extLst>
              <a:ext uri="{FF2B5EF4-FFF2-40B4-BE49-F238E27FC236}">
                <a16:creationId xmlns:a16="http://schemas.microsoft.com/office/drawing/2014/main" id="{3F17518A-ACEE-AB9C-5916-66EF5CE7F94D}"/>
              </a:ext>
            </a:extLst>
          </p:cNvPr>
          <p:cNvPicPr>
            <a:picLocks noChangeAspect="1"/>
          </p:cNvPicPr>
          <p:nvPr/>
        </p:nvPicPr>
        <p:blipFill>
          <a:blip r:embed="rId2"/>
          <a:stretch>
            <a:fillRect/>
          </a:stretch>
        </p:blipFill>
        <p:spPr>
          <a:xfrm>
            <a:off x="435429" y="1749212"/>
            <a:ext cx="4543431" cy="3796566"/>
          </a:xfrm>
          <a:prstGeom prst="rect">
            <a:avLst/>
          </a:prstGeom>
        </p:spPr>
      </p:pic>
      <p:sp>
        <p:nvSpPr>
          <p:cNvPr id="4" name="TextBox 3">
            <a:extLst>
              <a:ext uri="{FF2B5EF4-FFF2-40B4-BE49-F238E27FC236}">
                <a16:creationId xmlns:a16="http://schemas.microsoft.com/office/drawing/2014/main" id="{84F307EB-F70F-A661-C11E-63A3049C4C4D}"/>
              </a:ext>
            </a:extLst>
          </p:cNvPr>
          <p:cNvSpPr txBox="1"/>
          <p:nvPr/>
        </p:nvSpPr>
        <p:spPr>
          <a:xfrm>
            <a:off x="2287852" y="5428680"/>
            <a:ext cx="3277590" cy="276999"/>
          </a:xfrm>
          <a:prstGeom prst="rect">
            <a:avLst/>
          </a:prstGeom>
          <a:noFill/>
        </p:spPr>
        <p:txBody>
          <a:bodyPr wrap="square" rtlCol="0">
            <a:spAutoFit/>
          </a:bodyPr>
          <a:lstStyle/>
          <a:p>
            <a:r>
              <a:rPr lang="en-US" sz="1200" i="1" dirty="0">
                <a:latin typeface="Arial" panose="020B0604020202020204" pitchFamily="34" charset="0"/>
                <a:cs typeface="Arial" panose="020B0604020202020204" pitchFamily="34" charset="0"/>
              </a:rPr>
              <a:t>Binh Thanh Bui/Shutterstock.com</a:t>
            </a:r>
          </a:p>
        </p:txBody>
      </p:sp>
    </p:spTree>
    <p:extLst>
      <p:ext uri="{BB962C8B-B14F-4D97-AF65-F5344CB8AC3E}">
        <p14:creationId xmlns:p14="http://schemas.microsoft.com/office/powerpoint/2010/main" val="3698222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36184-17A7-DA0F-4AC7-54A79E4A0371}"/>
              </a:ext>
            </a:extLst>
          </p:cNvPr>
          <p:cNvSpPr>
            <a:spLocks noGrp="1"/>
          </p:cNvSpPr>
          <p:nvPr>
            <p:ph type="title"/>
          </p:nvPr>
        </p:nvSpPr>
        <p:spPr/>
        <p:txBody>
          <a:bodyPr anchor="b">
            <a:normAutofit/>
          </a:bodyPr>
          <a:lstStyle/>
          <a:p>
            <a:r>
              <a:rPr lang="en-US"/>
              <a:t>Fruit Group</a:t>
            </a:r>
          </a:p>
        </p:txBody>
      </p:sp>
      <p:sp>
        <p:nvSpPr>
          <p:cNvPr id="3" name="Content Placeholder 2">
            <a:extLst>
              <a:ext uri="{FF2B5EF4-FFF2-40B4-BE49-F238E27FC236}">
                <a16:creationId xmlns:a16="http://schemas.microsoft.com/office/drawing/2014/main" id="{83F3C23F-FEF2-E15B-C93F-28DAD0FEEB6B}"/>
              </a:ext>
            </a:extLst>
          </p:cNvPr>
          <p:cNvSpPr>
            <a:spLocks noGrp="1"/>
          </p:cNvSpPr>
          <p:nvPr>
            <p:ph idx="1"/>
          </p:nvPr>
        </p:nvSpPr>
        <p:spPr>
          <a:xfrm>
            <a:off x="587829" y="1915886"/>
            <a:ext cx="7110829" cy="4343399"/>
          </a:xfrm>
        </p:spPr>
        <p:txBody>
          <a:bodyPr>
            <a:normAutofit/>
          </a:bodyPr>
          <a:lstStyle/>
          <a:p>
            <a:pPr>
              <a:lnSpc>
                <a:spcPct val="110000"/>
              </a:lnSpc>
            </a:pPr>
            <a:r>
              <a:rPr lang="en-US" sz="2400"/>
              <a:t>Fresh, frozen, canned, and dried fruits are all included in this group. 100% fruit juice, without added sugars, is also included. </a:t>
            </a:r>
          </a:p>
          <a:p>
            <a:pPr>
              <a:lnSpc>
                <a:spcPct val="110000"/>
              </a:lnSpc>
            </a:pPr>
            <a:r>
              <a:rPr lang="en-US" sz="2400"/>
              <a:t>Fruits are nutrient-dense foods. Fruits are good sources of carbohydrates, fiber, vitamins, and minerals. Except for avocados, fruits are not a source of fat. Fruits are an excellent way to meet your needs for vitamin C,             folate (a B vitamin), and potassium.</a:t>
            </a:r>
          </a:p>
        </p:txBody>
      </p:sp>
      <p:pic>
        <p:nvPicPr>
          <p:cNvPr id="5" name="Picture 4" descr="Bowl of diced peaches">
            <a:extLst>
              <a:ext uri="{FF2B5EF4-FFF2-40B4-BE49-F238E27FC236}">
                <a16:creationId xmlns:a16="http://schemas.microsoft.com/office/drawing/2014/main" id="{27840C52-D215-DEFF-58A6-B6DFBB0730B4}"/>
              </a:ext>
            </a:extLst>
          </p:cNvPr>
          <p:cNvPicPr>
            <a:picLocks noChangeAspect="1"/>
          </p:cNvPicPr>
          <p:nvPr/>
        </p:nvPicPr>
        <p:blipFill>
          <a:blip r:embed="rId2"/>
          <a:stretch>
            <a:fillRect/>
          </a:stretch>
        </p:blipFill>
        <p:spPr>
          <a:xfrm>
            <a:off x="7411156" y="2240249"/>
            <a:ext cx="4447013" cy="3190732"/>
          </a:xfrm>
          <a:prstGeom prst="rect">
            <a:avLst/>
          </a:prstGeom>
          <a:noFill/>
        </p:spPr>
      </p:pic>
      <p:sp>
        <p:nvSpPr>
          <p:cNvPr id="6" name="TextBox 5">
            <a:extLst>
              <a:ext uri="{FF2B5EF4-FFF2-40B4-BE49-F238E27FC236}">
                <a16:creationId xmlns:a16="http://schemas.microsoft.com/office/drawing/2014/main" id="{BDDB44A6-9F0A-993B-87C2-1E8DF3D4F253}"/>
              </a:ext>
            </a:extLst>
          </p:cNvPr>
          <p:cNvSpPr txBox="1"/>
          <p:nvPr/>
        </p:nvSpPr>
        <p:spPr>
          <a:xfrm>
            <a:off x="8947355" y="5902036"/>
            <a:ext cx="2809215" cy="276999"/>
          </a:xfrm>
          <a:prstGeom prst="rect">
            <a:avLst/>
          </a:prstGeom>
          <a:noFill/>
        </p:spPr>
        <p:txBody>
          <a:bodyPr wrap="square" rtlCol="0">
            <a:spAutoFit/>
          </a:bodyPr>
          <a:lstStyle/>
          <a:p>
            <a:r>
              <a:rPr lang="en-US" sz="1200" i="1" dirty="0" err="1">
                <a:latin typeface="Arial" panose="020B0604020202020204" pitchFamily="34" charset="0"/>
                <a:cs typeface="Arial" panose="020B0604020202020204" pitchFamily="34" charset="0"/>
              </a:rPr>
              <a:t>Rimglow</a:t>
            </a:r>
            <a:r>
              <a:rPr lang="en-US" sz="1200" i="1" dirty="0">
                <a:latin typeface="Arial" panose="020B0604020202020204" pitchFamily="34" charset="0"/>
                <a:cs typeface="Arial" panose="020B0604020202020204" pitchFamily="34" charset="0"/>
              </a:rPr>
              <a:t>/iStock/Getty Images Plus</a:t>
            </a:r>
          </a:p>
        </p:txBody>
      </p:sp>
    </p:spTree>
    <p:extLst>
      <p:ext uri="{BB962C8B-B14F-4D97-AF65-F5344CB8AC3E}">
        <p14:creationId xmlns:p14="http://schemas.microsoft.com/office/powerpoint/2010/main" val="1051617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 comparing calories, carbohydrates, sugars, and fiber in one medium raw orange to eight ounces of orange juice">
            <a:extLst>
              <a:ext uri="{FF2B5EF4-FFF2-40B4-BE49-F238E27FC236}">
                <a16:creationId xmlns:a16="http://schemas.microsoft.com/office/drawing/2014/main" id="{26A6AA73-ACFC-C6C5-D125-0A1ECE8A17F5}"/>
              </a:ext>
            </a:extLst>
          </p:cNvPr>
          <p:cNvPicPr>
            <a:picLocks noChangeAspect="1"/>
          </p:cNvPicPr>
          <p:nvPr/>
        </p:nvPicPr>
        <p:blipFill>
          <a:blip r:embed="rId2"/>
          <a:srcRect b="6693"/>
          <a:stretch>
            <a:fillRect/>
          </a:stretch>
        </p:blipFill>
        <p:spPr>
          <a:xfrm>
            <a:off x="6172198" y="2393112"/>
            <a:ext cx="5782765" cy="3162114"/>
          </a:xfrm>
          <a:prstGeom prst="rect">
            <a:avLst/>
          </a:prstGeom>
          <a:noFill/>
          <a:ln>
            <a:solidFill>
              <a:srgbClr val="FF9933"/>
            </a:solidFill>
          </a:ln>
        </p:spPr>
      </p:pic>
      <p:sp>
        <p:nvSpPr>
          <p:cNvPr id="10" name="Title 3">
            <a:extLst>
              <a:ext uri="{FF2B5EF4-FFF2-40B4-BE49-F238E27FC236}">
                <a16:creationId xmlns:a16="http://schemas.microsoft.com/office/drawing/2014/main" id="{B5CBA6F6-A65F-D4E7-95DA-4ECFF42CEE35}"/>
              </a:ext>
            </a:extLst>
          </p:cNvPr>
          <p:cNvSpPr>
            <a:spLocks noGrp="1"/>
          </p:cNvSpPr>
          <p:nvPr>
            <p:ph type="title"/>
          </p:nvPr>
        </p:nvSpPr>
        <p:spPr/>
        <p:txBody>
          <a:bodyPr/>
          <a:lstStyle/>
          <a:p>
            <a:r>
              <a:rPr lang="en-US"/>
              <a:t>Whole Fruit versus Juice</a:t>
            </a:r>
          </a:p>
        </p:txBody>
      </p:sp>
      <p:sp>
        <p:nvSpPr>
          <p:cNvPr id="3" name="Content Placeholder 2">
            <a:extLst>
              <a:ext uri="{FF2B5EF4-FFF2-40B4-BE49-F238E27FC236}">
                <a16:creationId xmlns:a16="http://schemas.microsoft.com/office/drawing/2014/main" id="{A642524C-17F3-4B79-ABE3-F7AC8ACA89C6}"/>
              </a:ext>
            </a:extLst>
          </p:cNvPr>
          <p:cNvSpPr>
            <a:spLocks noGrp="1"/>
          </p:cNvSpPr>
          <p:nvPr>
            <p:ph idx="1"/>
          </p:nvPr>
        </p:nvSpPr>
        <p:spPr>
          <a:xfrm>
            <a:off x="587830" y="1915886"/>
            <a:ext cx="5223036" cy="4343399"/>
          </a:xfrm>
        </p:spPr>
        <p:txBody>
          <a:bodyPr>
            <a:normAutofit/>
          </a:bodyPr>
          <a:lstStyle/>
          <a:p>
            <a:pPr>
              <a:lnSpc>
                <a:spcPct val="110000"/>
              </a:lnSpc>
            </a:pPr>
            <a:r>
              <a:rPr lang="en-US" sz="2400"/>
              <a:t>Fruits taste sweet because they contain naturally occurring sugar, but they also have vitamins and minerals needed for good health. This makes them a more nutrient-dense food and a good choice for the body.</a:t>
            </a:r>
          </a:p>
          <a:p>
            <a:pPr>
              <a:lnSpc>
                <a:spcPct val="110000"/>
              </a:lnSpc>
            </a:pPr>
            <a:endParaRPr lang="en-US" sz="2400"/>
          </a:p>
        </p:txBody>
      </p:sp>
      <p:sp>
        <p:nvSpPr>
          <p:cNvPr id="2" name="TextBox 1">
            <a:extLst>
              <a:ext uri="{FF2B5EF4-FFF2-40B4-BE49-F238E27FC236}">
                <a16:creationId xmlns:a16="http://schemas.microsoft.com/office/drawing/2014/main" id="{4C861CCF-618E-2EB3-B626-689D8E2CE2BD}"/>
              </a:ext>
            </a:extLst>
          </p:cNvPr>
          <p:cNvSpPr txBox="1"/>
          <p:nvPr/>
        </p:nvSpPr>
        <p:spPr>
          <a:xfrm>
            <a:off x="9182304" y="5555226"/>
            <a:ext cx="2848857" cy="276999"/>
          </a:xfrm>
          <a:prstGeom prst="rect">
            <a:avLst/>
          </a:prstGeom>
          <a:noFill/>
        </p:spPr>
        <p:txBody>
          <a:bodyPr wrap="none" rtlCol="0">
            <a:spAutoFit/>
          </a:bodyPr>
          <a:lstStyle/>
          <a:p>
            <a:r>
              <a:rPr lang="en-US" sz="1200" i="1" dirty="0">
                <a:latin typeface="Arial" panose="020B0604020202020204" pitchFamily="34" charset="0"/>
                <a:cs typeface="Arial" panose="020B0604020202020204" pitchFamily="34" charset="0"/>
              </a:rPr>
              <a:t>Dmytro Kapitonenko/Shutterstock.com </a:t>
            </a:r>
          </a:p>
        </p:txBody>
      </p:sp>
    </p:spTree>
    <p:extLst>
      <p:ext uri="{BB962C8B-B14F-4D97-AF65-F5344CB8AC3E}">
        <p14:creationId xmlns:p14="http://schemas.microsoft.com/office/powerpoint/2010/main" val="3346216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EB9043-8F87-90C7-3C9F-59FB6E4C8A73}"/>
              </a:ext>
            </a:extLst>
          </p:cNvPr>
          <p:cNvSpPr>
            <a:spLocks noGrp="1"/>
          </p:cNvSpPr>
          <p:nvPr>
            <p:ph sz="half" idx="2"/>
          </p:nvPr>
        </p:nvSpPr>
        <p:spPr/>
        <p:txBody>
          <a:bodyPr>
            <a:normAutofit fontScale="85000" lnSpcReduction="10000"/>
          </a:bodyPr>
          <a:lstStyle/>
          <a:p>
            <a:pPr marL="0" indent="0">
              <a:buNone/>
            </a:pPr>
            <a:r>
              <a:rPr lang="en-US">
                <a:solidFill>
                  <a:srgbClr val="0070C0"/>
                </a:solidFill>
              </a:rPr>
              <a:t>Fruits such as:</a:t>
            </a:r>
          </a:p>
          <a:p>
            <a:pPr marL="0" indent="0">
              <a:buNone/>
            </a:pPr>
            <a:r>
              <a:rPr lang="en-US"/>
              <a:t>Apples, apricots, bananas, blueberries, cantaloupe, cherries, figs, fruit juice, grapefruit, grapes, kiwifruit, mangoes, oranges, papayas, peaches, pineapple, plums, raisins, strawberries, watermelon</a:t>
            </a:r>
          </a:p>
        </p:txBody>
      </p:sp>
      <p:sp>
        <p:nvSpPr>
          <p:cNvPr id="3" name="Content Placeholder 2">
            <a:extLst>
              <a:ext uri="{FF2B5EF4-FFF2-40B4-BE49-F238E27FC236}">
                <a16:creationId xmlns:a16="http://schemas.microsoft.com/office/drawing/2014/main" id="{362BBC4B-3B32-C417-7A26-7878408D3CC8}"/>
              </a:ext>
            </a:extLst>
          </p:cNvPr>
          <p:cNvSpPr>
            <a:spLocks noGrp="1"/>
          </p:cNvSpPr>
          <p:nvPr>
            <p:ph sz="half" idx="1"/>
          </p:nvPr>
        </p:nvSpPr>
        <p:spPr/>
        <p:txBody>
          <a:bodyPr>
            <a:normAutofit fontScale="85000" lnSpcReduction="10000"/>
          </a:bodyPr>
          <a:lstStyle/>
          <a:p>
            <a:pPr marL="0" indent="0">
              <a:buNone/>
            </a:pPr>
            <a:r>
              <a:rPr lang="en-US">
                <a:solidFill>
                  <a:srgbClr val="0070C0"/>
                </a:solidFill>
              </a:rPr>
              <a:t>What counts as a serving?</a:t>
            </a:r>
          </a:p>
          <a:p>
            <a:r>
              <a:rPr lang="en-US"/>
              <a:t>1 cup (250 mL) fresh or canned fruit</a:t>
            </a:r>
          </a:p>
          <a:p>
            <a:r>
              <a:rPr lang="en-US"/>
              <a:t>1 cup (250 mL) fruit juice</a:t>
            </a:r>
          </a:p>
          <a:p>
            <a:r>
              <a:rPr lang="en-US"/>
              <a:t>½ cup (125 mL) dried fruit</a:t>
            </a:r>
          </a:p>
        </p:txBody>
      </p:sp>
      <p:sp>
        <p:nvSpPr>
          <p:cNvPr id="4" name="Title 3">
            <a:extLst>
              <a:ext uri="{FF2B5EF4-FFF2-40B4-BE49-F238E27FC236}">
                <a16:creationId xmlns:a16="http://schemas.microsoft.com/office/drawing/2014/main" id="{921B1BDE-0A79-51C8-A824-5DB0DD0FCF29}"/>
              </a:ext>
            </a:extLst>
          </p:cNvPr>
          <p:cNvSpPr>
            <a:spLocks noGrp="1"/>
          </p:cNvSpPr>
          <p:nvPr>
            <p:ph type="title"/>
          </p:nvPr>
        </p:nvSpPr>
        <p:spPr/>
        <p:txBody>
          <a:bodyPr/>
          <a:lstStyle/>
          <a:p>
            <a:r>
              <a:rPr lang="en-US"/>
              <a:t>Fruit Group Servings</a:t>
            </a:r>
          </a:p>
        </p:txBody>
      </p:sp>
    </p:spTree>
    <p:extLst>
      <p:ext uri="{BB962C8B-B14F-4D97-AF65-F5344CB8AC3E}">
        <p14:creationId xmlns:p14="http://schemas.microsoft.com/office/powerpoint/2010/main" val="947375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5EEF7-0620-C4B9-05B9-6AD38B19F9BE}"/>
              </a:ext>
            </a:extLst>
          </p:cNvPr>
          <p:cNvSpPr>
            <a:spLocks noGrp="1"/>
          </p:cNvSpPr>
          <p:nvPr>
            <p:ph type="title"/>
          </p:nvPr>
        </p:nvSpPr>
        <p:spPr/>
        <p:txBody>
          <a:bodyPr anchor="b">
            <a:normAutofit/>
          </a:bodyPr>
          <a:lstStyle/>
          <a:p>
            <a:r>
              <a:rPr lang="en-US"/>
              <a:t>Vegetable Group</a:t>
            </a:r>
          </a:p>
        </p:txBody>
      </p:sp>
      <p:sp>
        <p:nvSpPr>
          <p:cNvPr id="3" name="Content Placeholder 2">
            <a:extLst>
              <a:ext uri="{FF2B5EF4-FFF2-40B4-BE49-F238E27FC236}">
                <a16:creationId xmlns:a16="http://schemas.microsoft.com/office/drawing/2014/main" id="{A4253365-8889-A904-2074-C5ECAF14E59C}"/>
              </a:ext>
            </a:extLst>
          </p:cNvPr>
          <p:cNvSpPr>
            <a:spLocks noGrp="1"/>
          </p:cNvSpPr>
          <p:nvPr>
            <p:ph idx="1"/>
          </p:nvPr>
        </p:nvSpPr>
        <p:spPr>
          <a:xfrm>
            <a:off x="5722373" y="1915886"/>
            <a:ext cx="6034197" cy="4343399"/>
          </a:xfrm>
        </p:spPr>
        <p:txBody>
          <a:bodyPr>
            <a:noAutofit/>
          </a:bodyPr>
          <a:lstStyle/>
          <a:p>
            <a:pPr>
              <a:lnSpc>
                <a:spcPct val="110000"/>
              </a:lnSpc>
            </a:pPr>
            <a:r>
              <a:rPr lang="en-US" sz="2000" dirty="0"/>
              <a:t>Includes any vegetable or vegetable juice</a:t>
            </a:r>
          </a:p>
          <a:p>
            <a:pPr lvl="1">
              <a:lnSpc>
                <a:spcPct val="110000"/>
              </a:lnSpc>
            </a:pPr>
            <a:r>
              <a:rPr lang="en-US" sz="2000" dirty="0"/>
              <a:t>Raw, cooked, canned, frozen, or dried </a:t>
            </a:r>
          </a:p>
          <a:p>
            <a:pPr>
              <a:lnSpc>
                <a:spcPct val="110000"/>
              </a:lnSpc>
            </a:pPr>
            <a:r>
              <a:rPr lang="en-US" sz="2000" dirty="0"/>
              <a:t>Good sources of dietary fiber, vitamins, and minerals</a:t>
            </a:r>
          </a:p>
          <a:p>
            <a:pPr lvl="1">
              <a:lnSpc>
                <a:spcPct val="110000"/>
              </a:lnSpc>
            </a:pPr>
            <a:r>
              <a:rPr lang="en-US" sz="2000" dirty="0"/>
              <a:t>Most Americans do not get enough potassium, a mineral important for heart function and muscle contraction which is found in vegetables</a:t>
            </a:r>
          </a:p>
          <a:p>
            <a:pPr>
              <a:lnSpc>
                <a:spcPct val="110000"/>
              </a:lnSpc>
            </a:pPr>
            <a:r>
              <a:rPr lang="en-US" sz="2000" dirty="0"/>
              <a:t>Many health conditions would be improved by eating more plants</a:t>
            </a:r>
          </a:p>
          <a:p>
            <a:pPr>
              <a:lnSpc>
                <a:spcPct val="110000"/>
              </a:lnSpc>
            </a:pPr>
            <a:r>
              <a:rPr lang="en-US" sz="2000" i="1" dirty="0">
                <a:solidFill>
                  <a:srgbClr val="00B0F0"/>
                </a:solidFill>
              </a:rPr>
              <a:t>Do you prefer your vegetables raw or cooked? </a:t>
            </a:r>
          </a:p>
        </p:txBody>
      </p:sp>
      <p:pic>
        <p:nvPicPr>
          <p:cNvPr id="5" name="Picture 4" descr="Peas">
            <a:extLst>
              <a:ext uri="{FF2B5EF4-FFF2-40B4-BE49-F238E27FC236}">
                <a16:creationId xmlns:a16="http://schemas.microsoft.com/office/drawing/2014/main" id="{6AB53330-20E3-ED04-67A4-BF2CC064D527}"/>
              </a:ext>
            </a:extLst>
          </p:cNvPr>
          <p:cNvPicPr>
            <a:picLocks noChangeAspect="1"/>
          </p:cNvPicPr>
          <p:nvPr/>
        </p:nvPicPr>
        <p:blipFill>
          <a:blip r:embed="rId2"/>
          <a:srcRect l="7191" r="5688" b="1"/>
          <a:stretch>
            <a:fillRect/>
          </a:stretch>
        </p:blipFill>
        <p:spPr>
          <a:xfrm>
            <a:off x="587828" y="2139437"/>
            <a:ext cx="4878389" cy="3541714"/>
          </a:xfrm>
          <a:prstGeom prst="rect">
            <a:avLst/>
          </a:prstGeom>
          <a:noFill/>
        </p:spPr>
      </p:pic>
      <p:sp>
        <p:nvSpPr>
          <p:cNvPr id="4" name="TextBox 3">
            <a:extLst>
              <a:ext uri="{FF2B5EF4-FFF2-40B4-BE49-F238E27FC236}">
                <a16:creationId xmlns:a16="http://schemas.microsoft.com/office/drawing/2014/main" id="{E30821C1-704A-DF2B-506B-295378EC0BD3}"/>
              </a:ext>
            </a:extLst>
          </p:cNvPr>
          <p:cNvSpPr txBox="1"/>
          <p:nvPr/>
        </p:nvSpPr>
        <p:spPr>
          <a:xfrm>
            <a:off x="3523524" y="5681151"/>
            <a:ext cx="2847108" cy="276999"/>
          </a:xfrm>
          <a:prstGeom prst="rect">
            <a:avLst/>
          </a:prstGeom>
          <a:noFill/>
        </p:spPr>
        <p:txBody>
          <a:bodyPr wrap="square" rtlCol="0">
            <a:spAutoFit/>
          </a:bodyPr>
          <a:lstStyle/>
          <a:p>
            <a:r>
              <a:rPr lang="en-US" sz="1200" i="1">
                <a:latin typeface="Arial" panose="020B0604020202020204" pitchFamily="34" charset="0"/>
                <a:cs typeface="Arial" panose="020B0604020202020204" pitchFamily="34" charset="0"/>
              </a:rPr>
              <a:t>mares/Shutterstock.com</a:t>
            </a:r>
          </a:p>
        </p:txBody>
      </p:sp>
    </p:spTree>
    <p:extLst>
      <p:ext uri="{BB962C8B-B14F-4D97-AF65-F5344CB8AC3E}">
        <p14:creationId xmlns:p14="http://schemas.microsoft.com/office/powerpoint/2010/main" val="1403246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061CE-6C3B-2181-CAD0-5EA5883163ED}"/>
              </a:ext>
            </a:extLst>
          </p:cNvPr>
          <p:cNvSpPr>
            <a:spLocks noGrp="1"/>
          </p:cNvSpPr>
          <p:nvPr>
            <p:ph type="title"/>
          </p:nvPr>
        </p:nvSpPr>
        <p:spPr/>
        <p:txBody>
          <a:bodyPr/>
          <a:lstStyle/>
          <a:p>
            <a:r>
              <a:rPr lang="en-US"/>
              <a:t>Include a Variety of Vegetables</a:t>
            </a:r>
          </a:p>
        </p:txBody>
      </p:sp>
      <p:sp>
        <p:nvSpPr>
          <p:cNvPr id="3" name="Content Placeholder 2">
            <a:extLst>
              <a:ext uri="{FF2B5EF4-FFF2-40B4-BE49-F238E27FC236}">
                <a16:creationId xmlns:a16="http://schemas.microsoft.com/office/drawing/2014/main" id="{34D09C4C-2C91-93EC-6011-00F116DF28A6}"/>
              </a:ext>
            </a:extLst>
          </p:cNvPr>
          <p:cNvSpPr>
            <a:spLocks noGrp="1"/>
          </p:cNvSpPr>
          <p:nvPr>
            <p:ph idx="1"/>
          </p:nvPr>
        </p:nvSpPr>
        <p:spPr/>
        <p:txBody>
          <a:bodyPr>
            <a:normAutofit fontScale="85000" lnSpcReduction="20000"/>
          </a:bodyPr>
          <a:lstStyle/>
          <a:p>
            <a:r>
              <a:rPr lang="en-US"/>
              <a:t>Including a variety of different vegetables has many benefits for health.</a:t>
            </a:r>
          </a:p>
          <a:p>
            <a:r>
              <a:rPr lang="en-US"/>
              <a:t>Vegetables can be categorized by the type of plant and the common nutrients provided by the similar plants:</a:t>
            </a:r>
          </a:p>
          <a:p>
            <a:pPr lvl="1"/>
            <a:r>
              <a:rPr lang="en-US" u="sng">
                <a:solidFill>
                  <a:srgbClr val="006537"/>
                </a:solidFill>
              </a:rPr>
              <a:t>Dark green</a:t>
            </a:r>
            <a:r>
              <a:rPr lang="en-US"/>
              <a:t>—broccoli, spinach, collard greens, kale</a:t>
            </a:r>
          </a:p>
          <a:p>
            <a:pPr lvl="1"/>
            <a:r>
              <a:rPr lang="en-US" u="sng">
                <a:solidFill>
                  <a:srgbClr val="FF0000"/>
                </a:solidFill>
              </a:rPr>
              <a:t>Red and orange</a:t>
            </a:r>
            <a:r>
              <a:rPr lang="en-US"/>
              <a:t>—carrots, winter squash, sweet potatoes</a:t>
            </a:r>
          </a:p>
          <a:p>
            <a:pPr lvl="1"/>
            <a:r>
              <a:rPr lang="en-US" u="sng">
                <a:solidFill>
                  <a:schemeClr val="accent5">
                    <a:lumMod val="50000"/>
                  </a:schemeClr>
                </a:solidFill>
              </a:rPr>
              <a:t>Beans, peas, lentils</a:t>
            </a:r>
            <a:r>
              <a:rPr lang="en-US"/>
              <a:t>—split and black-eyed peas, red lentils, navy beans </a:t>
            </a:r>
            <a:endParaRPr lang="en-US" u="sng"/>
          </a:p>
          <a:p>
            <a:pPr lvl="1"/>
            <a:r>
              <a:rPr lang="en-US" u="sng">
                <a:solidFill>
                  <a:srgbClr val="FF9933"/>
                </a:solidFill>
              </a:rPr>
              <a:t>Starchy vegetables</a:t>
            </a:r>
            <a:r>
              <a:rPr lang="en-US"/>
              <a:t>—white potatoes, corn</a:t>
            </a:r>
          </a:p>
          <a:p>
            <a:pPr lvl="1"/>
            <a:r>
              <a:rPr lang="en-US" u="sng">
                <a:solidFill>
                  <a:schemeClr val="accent5">
                    <a:lumMod val="75000"/>
                  </a:schemeClr>
                </a:solidFill>
              </a:rPr>
              <a:t>Other vegetables</a:t>
            </a:r>
            <a:r>
              <a:rPr lang="en-US"/>
              <a:t>—cauliflower, lettuce, green beans, onions</a:t>
            </a:r>
          </a:p>
          <a:p>
            <a:r>
              <a:rPr lang="en-US"/>
              <a:t>Including some from each group in your meals provides different tastes and health benefits.</a:t>
            </a:r>
          </a:p>
          <a:p>
            <a:endParaRPr lang="en-US"/>
          </a:p>
        </p:txBody>
      </p:sp>
    </p:spTree>
    <p:extLst>
      <p:ext uri="{BB962C8B-B14F-4D97-AF65-F5344CB8AC3E}">
        <p14:creationId xmlns:p14="http://schemas.microsoft.com/office/powerpoint/2010/main" val="451460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4B32368C-6C90-A5C7-E59E-A1B6D26BB1CA}"/>
              </a:ext>
            </a:extLst>
          </p:cNvPr>
          <p:cNvSpPr>
            <a:spLocks noGrp="1"/>
          </p:cNvSpPr>
          <p:nvPr>
            <p:ph sz="half" idx="2"/>
          </p:nvPr>
        </p:nvSpPr>
        <p:spPr>
          <a:xfrm>
            <a:off x="6172200" y="1946787"/>
            <a:ext cx="5341374" cy="4237703"/>
          </a:xfrm>
        </p:spPr>
        <p:txBody>
          <a:bodyPr>
            <a:normAutofit fontScale="62500" lnSpcReduction="20000"/>
          </a:bodyPr>
          <a:lstStyle/>
          <a:p>
            <a:r>
              <a:rPr lang="en-US">
                <a:solidFill>
                  <a:srgbClr val="006537"/>
                </a:solidFill>
              </a:rPr>
              <a:t>Dark green vegetables: </a:t>
            </a:r>
            <a:r>
              <a:rPr lang="en-US"/>
              <a:t>broccoli; collard, turnip, and mustard greens; romaine; spinach</a:t>
            </a:r>
          </a:p>
          <a:p>
            <a:r>
              <a:rPr lang="en-US">
                <a:solidFill>
                  <a:srgbClr val="FF0000"/>
                </a:solidFill>
              </a:rPr>
              <a:t>Red and orange vegetables: </a:t>
            </a:r>
            <a:r>
              <a:rPr lang="en-US"/>
              <a:t>carrots, pumpkin, sweet potatoes, winter squash, tomatoes, red peppers, beets</a:t>
            </a:r>
          </a:p>
          <a:p>
            <a:r>
              <a:rPr lang="en-US">
                <a:solidFill>
                  <a:schemeClr val="accent5">
                    <a:lumMod val="50000"/>
                  </a:schemeClr>
                </a:solidFill>
              </a:rPr>
              <a:t>Beans, peas, and lentils: </a:t>
            </a:r>
            <a:r>
              <a:rPr lang="en-US"/>
              <a:t>kidney, lima, and navy beans; black-eyed peas; chickpeas; lentils</a:t>
            </a:r>
          </a:p>
          <a:p>
            <a:r>
              <a:rPr lang="en-US">
                <a:solidFill>
                  <a:srgbClr val="FF6600"/>
                </a:solidFill>
              </a:rPr>
              <a:t>Starchy vegetables: </a:t>
            </a:r>
            <a:r>
              <a:rPr lang="en-US"/>
              <a:t>corn, green peas, white potatoes</a:t>
            </a:r>
          </a:p>
          <a:p>
            <a:r>
              <a:rPr lang="en-US">
                <a:solidFill>
                  <a:schemeClr val="accent5">
                    <a:lumMod val="75000"/>
                  </a:schemeClr>
                </a:solidFill>
              </a:rPr>
              <a:t>Other vegetables: </a:t>
            </a:r>
            <a:r>
              <a:rPr lang="en-US"/>
              <a:t>bok choy, cucumbers, eggplant, green beans, lettuce, okra, onions, pea pods, green bell peppers, summer squash</a:t>
            </a:r>
          </a:p>
        </p:txBody>
      </p:sp>
      <p:sp>
        <p:nvSpPr>
          <p:cNvPr id="14" name="Content Placeholder 2">
            <a:extLst>
              <a:ext uri="{FF2B5EF4-FFF2-40B4-BE49-F238E27FC236}">
                <a16:creationId xmlns:a16="http://schemas.microsoft.com/office/drawing/2014/main" id="{FBC950F0-C2BA-C446-9ADD-F9581CC30112}"/>
              </a:ext>
            </a:extLst>
          </p:cNvPr>
          <p:cNvSpPr>
            <a:spLocks noGrp="1"/>
          </p:cNvSpPr>
          <p:nvPr>
            <p:ph sz="half" idx="1"/>
          </p:nvPr>
        </p:nvSpPr>
        <p:spPr/>
        <p:txBody>
          <a:bodyPr>
            <a:noAutofit/>
          </a:bodyPr>
          <a:lstStyle/>
          <a:p>
            <a:pPr marL="0" indent="0">
              <a:buNone/>
            </a:pPr>
            <a:r>
              <a:rPr lang="en-US" sz="2400">
                <a:solidFill>
                  <a:srgbClr val="0070C0"/>
                </a:solidFill>
              </a:rPr>
              <a:t>1 cup-equivalent serving:</a:t>
            </a:r>
          </a:p>
          <a:p>
            <a:r>
              <a:rPr lang="en-US" sz="2400"/>
              <a:t>1 cup (250 mL) fresh or cooked cut vegetables</a:t>
            </a:r>
          </a:p>
          <a:p>
            <a:r>
              <a:rPr lang="en-US" sz="2400"/>
              <a:t>1 cup (250 mL) vegetable juice</a:t>
            </a:r>
          </a:p>
          <a:p>
            <a:r>
              <a:rPr lang="en-US" sz="2400"/>
              <a:t>2 cups (500 mL) raw leafy vegetables</a:t>
            </a:r>
          </a:p>
        </p:txBody>
      </p:sp>
      <p:sp>
        <p:nvSpPr>
          <p:cNvPr id="2" name="Title 1">
            <a:extLst>
              <a:ext uri="{FF2B5EF4-FFF2-40B4-BE49-F238E27FC236}">
                <a16:creationId xmlns:a16="http://schemas.microsoft.com/office/drawing/2014/main" id="{AD5EE741-D804-CB34-02BE-589242071D25}"/>
              </a:ext>
            </a:extLst>
          </p:cNvPr>
          <p:cNvSpPr>
            <a:spLocks noGrp="1"/>
          </p:cNvSpPr>
          <p:nvPr>
            <p:ph type="title"/>
          </p:nvPr>
        </p:nvSpPr>
        <p:spPr/>
        <p:txBody>
          <a:bodyPr anchor="b">
            <a:normAutofit/>
          </a:bodyPr>
          <a:lstStyle/>
          <a:p>
            <a:r>
              <a:rPr lang="en-US"/>
              <a:t>Vegetable Group Servings</a:t>
            </a:r>
          </a:p>
        </p:txBody>
      </p:sp>
    </p:spTree>
    <p:extLst>
      <p:ext uri="{BB962C8B-B14F-4D97-AF65-F5344CB8AC3E}">
        <p14:creationId xmlns:p14="http://schemas.microsoft.com/office/powerpoint/2010/main" val="3976668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09784-781E-F723-B5E1-97E914047D9C}"/>
              </a:ext>
            </a:extLst>
          </p:cNvPr>
          <p:cNvSpPr>
            <a:spLocks noGrp="1"/>
          </p:cNvSpPr>
          <p:nvPr>
            <p:ph type="title"/>
          </p:nvPr>
        </p:nvSpPr>
        <p:spPr/>
        <p:txBody>
          <a:bodyPr/>
          <a:lstStyle/>
          <a:p>
            <a:r>
              <a:rPr lang="en-US"/>
              <a:t>Choosing a Variety of Foods</a:t>
            </a:r>
          </a:p>
        </p:txBody>
      </p:sp>
      <p:sp>
        <p:nvSpPr>
          <p:cNvPr id="3" name="Content Placeholder 2">
            <a:extLst>
              <a:ext uri="{FF2B5EF4-FFF2-40B4-BE49-F238E27FC236}">
                <a16:creationId xmlns:a16="http://schemas.microsoft.com/office/drawing/2014/main" id="{5B517DCC-2AA3-CDB6-8748-38514D2B43C3}"/>
              </a:ext>
            </a:extLst>
          </p:cNvPr>
          <p:cNvSpPr>
            <a:spLocks noGrp="1"/>
          </p:cNvSpPr>
          <p:nvPr>
            <p:ph idx="1"/>
          </p:nvPr>
        </p:nvSpPr>
        <p:spPr/>
        <p:txBody>
          <a:bodyPr/>
          <a:lstStyle/>
          <a:p>
            <a:r>
              <a:rPr lang="en-US"/>
              <a:t>What does it mean to eat a </a:t>
            </a:r>
            <a:r>
              <a:rPr lang="en-US" i="1"/>
              <a:t>variety</a:t>
            </a:r>
            <a:r>
              <a:rPr lang="en-US"/>
              <a:t> of foods?</a:t>
            </a:r>
          </a:p>
          <a:p>
            <a:r>
              <a:rPr lang="en-US"/>
              <a:t>The human body needs more than 40 different nutrients to stay healthy and grow normally.</a:t>
            </a:r>
          </a:p>
          <a:p>
            <a:r>
              <a:rPr lang="en-US"/>
              <a:t>Good nutrition has many benefits to the body. </a:t>
            </a:r>
            <a:r>
              <a:rPr lang="en-US" i="1">
                <a:solidFill>
                  <a:srgbClr val="00B0F0"/>
                </a:solidFill>
              </a:rPr>
              <a:t>Can you name one?</a:t>
            </a:r>
          </a:p>
          <a:p>
            <a:r>
              <a:rPr lang="en-US"/>
              <a:t>No one food has all the nutrients a child, teen, or adult needs.  When you eat many different foods, you receive different nutrients from each one.</a:t>
            </a:r>
            <a:endParaRPr lang="en-US" i="1">
              <a:solidFill>
                <a:srgbClr val="00B0F0"/>
              </a:solidFill>
            </a:endParaRPr>
          </a:p>
          <a:p>
            <a:pPr marL="0" indent="0">
              <a:buNone/>
            </a:pPr>
            <a:endParaRPr lang="en-US" i="1">
              <a:solidFill>
                <a:srgbClr val="00B0F0"/>
              </a:solidFill>
            </a:endParaRPr>
          </a:p>
        </p:txBody>
      </p:sp>
    </p:spTree>
    <p:extLst>
      <p:ext uri="{BB962C8B-B14F-4D97-AF65-F5344CB8AC3E}">
        <p14:creationId xmlns:p14="http://schemas.microsoft.com/office/powerpoint/2010/main" val="167373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5F0AA-E3A3-7187-5D61-975D7503239F}"/>
              </a:ext>
            </a:extLst>
          </p:cNvPr>
          <p:cNvSpPr>
            <a:spLocks noGrp="1"/>
          </p:cNvSpPr>
          <p:nvPr>
            <p:ph type="title"/>
          </p:nvPr>
        </p:nvSpPr>
        <p:spPr/>
        <p:txBody>
          <a:bodyPr/>
          <a:lstStyle/>
          <a:p>
            <a:r>
              <a:rPr lang="en-US"/>
              <a:t>Protein Foods Group</a:t>
            </a:r>
          </a:p>
        </p:txBody>
      </p:sp>
      <p:sp>
        <p:nvSpPr>
          <p:cNvPr id="3" name="Content Placeholder 2">
            <a:extLst>
              <a:ext uri="{FF2B5EF4-FFF2-40B4-BE49-F238E27FC236}">
                <a16:creationId xmlns:a16="http://schemas.microsoft.com/office/drawing/2014/main" id="{56B147AA-DD54-4A9A-5EAA-1D189F5A8722}"/>
              </a:ext>
            </a:extLst>
          </p:cNvPr>
          <p:cNvSpPr>
            <a:spLocks noGrp="1"/>
          </p:cNvSpPr>
          <p:nvPr>
            <p:ph idx="1"/>
          </p:nvPr>
        </p:nvSpPr>
        <p:spPr/>
        <p:txBody>
          <a:bodyPr>
            <a:normAutofit fontScale="92500" lnSpcReduction="10000"/>
          </a:bodyPr>
          <a:lstStyle/>
          <a:p>
            <a:r>
              <a:rPr lang="en-US"/>
              <a:t>Protein foods are sources of essential amino acids, vitamins E and B, and minerals.</a:t>
            </a:r>
          </a:p>
          <a:p>
            <a:pPr lvl="1"/>
            <a:r>
              <a:rPr lang="en-US"/>
              <a:t>Meat, poultry, seafood, beans, peas, lentils, eggs, nuts, seeds </a:t>
            </a:r>
          </a:p>
          <a:p>
            <a:r>
              <a:rPr lang="en-US"/>
              <a:t>Choosing lean meats and poultry over processed meats can reduce saturated fat and sodium.</a:t>
            </a:r>
          </a:p>
          <a:p>
            <a:pPr lvl="1"/>
            <a:r>
              <a:rPr lang="en-US"/>
              <a:t>Processed protein foods include breaded nuggets, lunch meats, plant-based meat alternatives, protein powders</a:t>
            </a:r>
          </a:p>
          <a:p>
            <a:r>
              <a:rPr lang="en-US"/>
              <a:t>Choosing unsalted nuts and seeds supplies beneficial oils while limiting sodium.</a:t>
            </a:r>
          </a:p>
        </p:txBody>
      </p:sp>
    </p:spTree>
    <p:extLst>
      <p:ext uri="{BB962C8B-B14F-4D97-AF65-F5344CB8AC3E}">
        <p14:creationId xmlns:p14="http://schemas.microsoft.com/office/powerpoint/2010/main" val="3730736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2889EC0-CE0A-D791-E64A-0F73D6CA13FE}"/>
              </a:ext>
            </a:extLst>
          </p:cNvPr>
          <p:cNvSpPr>
            <a:spLocks noGrp="1"/>
          </p:cNvSpPr>
          <p:nvPr>
            <p:ph sz="half" idx="2"/>
          </p:nvPr>
        </p:nvSpPr>
        <p:spPr/>
        <p:txBody>
          <a:bodyPr>
            <a:normAutofit fontScale="62500" lnSpcReduction="20000"/>
          </a:bodyPr>
          <a:lstStyle/>
          <a:p>
            <a:pPr marL="0" indent="0">
              <a:buNone/>
            </a:pPr>
            <a:r>
              <a:rPr lang="en-US"/>
              <a:t>Foods such as: beef, beans, peas, chicken, eggs, fish, lamb, lentils, nuts, peanut butter, pork, rabbit, seeds, shellfish, tofu, turkey, veal, venison</a:t>
            </a:r>
          </a:p>
        </p:txBody>
      </p:sp>
      <p:sp>
        <p:nvSpPr>
          <p:cNvPr id="4" name="Content Placeholder 3">
            <a:extLst>
              <a:ext uri="{FF2B5EF4-FFF2-40B4-BE49-F238E27FC236}">
                <a16:creationId xmlns:a16="http://schemas.microsoft.com/office/drawing/2014/main" id="{4CC40941-9BC3-3B4C-DC0F-6E3048E22E7B}"/>
              </a:ext>
            </a:extLst>
          </p:cNvPr>
          <p:cNvSpPr>
            <a:spLocks noGrp="1"/>
          </p:cNvSpPr>
          <p:nvPr>
            <p:ph sz="half" idx="1"/>
          </p:nvPr>
        </p:nvSpPr>
        <p:spPr/>
        <p:txBody>
          <a:bodyPr>
            <a:normAutofit fontScale="62500" lnSpcReduction="20000"/>
          </a:bodyPr>
          <a:lstStyle/>
          <a:p>
            <a:pPr marL="0" indent="0">
              <a:buNone/>
            </a:pPr>
            <a:r>
              <a:rPr lang="en-US"/>
              <a:t>A </a:t>
            </a:r>
            <a:r>
              <a:rPr lang="en-US">
                <a:solidFill>
                  <a:srgbClr val="0070C0"/>
                </a:solidFill>
              </a:rPr>
              <a:t>1 ounce-equivalent </a:t>
            </a:r>
            <a:r>
              <a:rPr lang="en-US"/>
              <a:t>is used as a portion to provide equal amounts of protein (7 grams) per ounce:</a:t>
            </a:r>
          </a:p>
          <a:p>
            <a:r>
              <a:rPr lang="en-US"/>
              <a:t>1 ounce (28 g) cooked lean meat, poultry, or seafood</a:t>
            </a:r>
          </a:p>
          <a:p>
            <a:r>
              <a:rPr lang="en-US"/>
              <a:t>1 egg</a:t>
            </a:r>
          </a:p>
          <a:p>
            <a:r>
              <a:rPr lang="en-US"/>
              <a:t>1 tablespoon (15 mL) peanut butter</a:t>
            </a:r>
          </a:p>
          <a:p>
            <a:r>
              <a:rPr lang="en-US"/>
              <a:t>¼ cup (60 mL) cooked dry beans or tofu</a:t>
            </a:r>
          </a:p>
          <a:p>
            <a:r>
              <a:rPr lang="en-US"/>
              <a:t>½ ounce (14 g) nuts or seeds</a:t>
            </a:r>
          </a:p>
        </p:txBody>
      </p:sp>
      <p:sp>
        <p:nvSpPr>
          <p:cNvPr id="2" name="Title 1">
            <a:extLst>
              <a:ext uri="{FF2B5EF4-FFF2-40B4-BE49-F238E27FC236}">
                <a16:creationId xmlns:a16="http://schemas.microsoft.com/office/drawing/2014/main" id="{B8478CAC-A907-0B83-54D9-C1BA92E808A4}"/>
              </a:ext>
            </a:extLst>
          </p:cNvPr>
          <p:cNvSpPr>
            <a:spLocks noGrp="1"/>
          </p:cNvSpPr>
          <p:nvPr>
            <p:ph type="title"/>
          </p:nvPr>
        </p:nvSpPr>
        <p:spPr/>
        <p:txBody>
          <a:bodyPr/>
          <a:lstStyle/>
          <a:p>
            <a:r>
              <a:rPr lang="en-US"/>
              <a:t>Protein Foods Group Servings</a:t>
            </a:r>
          </a:p>
        </p:txBody>
      </p:sp>
      <p:sp>
        <p:nvSpPr>
          <p:cNvPr id="6" name="TextBox 5" descr="In the 2025–2030 Dietary Guidelines, the portion for meat, poultry, and seafood has been increased to 3 ounces as one serving, but the other portions remain as listed.">
            <a:extLst>
              <a:ext uri="{FF2B5EF4-FFF2-40B4-BE49-F238E27FC236}">
                <a16:creationId xmlns:a16="http://schemas.microsoft.com/office/drawing/2014/main" id="{5FFF3EF4-9753-9A28-93E2-7B23DD8C6DB8}"/>
              </a:ext>
            </a:extLst>
          </p:cNvPr>
          <p:cNvSpPr txBox="1"/>
          <p:nvPr/>
        </p:nvSpPr>
        <p:spPr>
          <a:xfrm>
            <a:off x="6507872" y="3940309"/>
            <a:ext cx="4203865" cy="1477328"/>
          </a:xfrm>
          <a:prstGeom prst="rect">
            <a:avLst/>
          </a:prstGeom>
          <a:noFill/>
          <a:ln>
            <a:solidFill>
              <a:srgbClr val="FF6600"/>
            </a:solidFill>
          </a:ln>
        </p:spPr>
        <p:txBody>
          <a:bodyPr wrap="square" rtlCol="0">
            <a:spAutoFit/>
          </a:bodyPr>
          <a:lstStyle/>
          <a:p>
            <a:r>
              <a:rPr lang="en-US" dirty="0">
                <a:latin typeface="Arial" panose="020B0604020202020204" pitchFamily="34" charset="0"/>
                <a:cs typeface="Arial" panose="020B0604020202020204" pitchFamily="34" charset="0"/>
              </a:rPr>
              <a:t>In the </a:t>
            </a:r>
            <a:r>
              <a:rPr lang="en-US" i="1" dirty="0">
                <a:latin typeface="Arial" panose="020B0604020202020204" pitchFamily="34" charset="0"/>
                <a:cs typeface="Arial" panose="020B0604020202020204" pitchFamily="34" charset="0"/>
              </a:rPr>
              <a:t>2025–2030 Dietary Guidelines</a:t>
            </a:r>
            <a:r>
              <a:rPr lang="en-US" dirty="0">
                <a:latin typeface="Arial" panose="020B0604020202020204" pitchFamily="34" charset="0"/>
                <a:cs typeface="Arial" panose="020B0604020202020204" pitchFamily="34" charset="0"/>
              </a:rPr>
              <a:t>, the portion for meat, poultry, and seafood has been increased to 3 ounces as one serving, but the other portions remain as listed.</a:t>
            </a:r>
          </a:p>
        </p:txBody>
      </p:sp>
    </p:spTree>
    <p:extLst>
      <p:ext uri="{BB962C8B-B14F-4D97-AF65-F5344CB8AC3E}">
        <p14:creationId xmlns:p14="http://schemas.microsoft.com/office/powerpoint/2010/main" val="3697313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242C6-D43E-A85D-C2F4-9BB3659B7D20}"/>
              </a:ext>
            </a:extLst>
          </p:cNvPr>
          <p:cNvSpPr>
            <a:spLocks noGrp="1"/>
          </p:cNvSpPr>
          <p:nvPr>
            <p:ph type="title"/>
          </p:nvPr>
        </p:nvSpPr>
        <p:spPr/>
        <p:txBody>
          <a:bodyPr/>
          <a:lstStyle/>
          <a:p>
            <a:r>
              <a:rPr lang="en-US"/>
              <a:t>Dairy Group</a:t>
            </a:r>
          </a:p>
        </p:txBody>
      </p:sp>
      <p:sp>
        <p:nvSpPr>
          <p:cNvPr id="3" name="Content Placeholder 2">
            <a:extLst>
              <a:ext uri="{FF2B5EF4-FFF2-40B4-BE49-F238E27FC236}">
                <a16:creationId xmlns:a16="http://schemas.microsoft.com/office/drawing/2014/main" id="{30D6A6E4-3533-4F5E-FA28-E995A09A01DF}"/>
              </a:ext>
            </a:extLst>
          </p:cNvPr>
          <p:cNvSpPr>
            <a:spLocks noGrp="1"/>
          </p:cNvSpPr>
          <p:nvPr>
            <p:ph idx="1"/>
          </p:nvPr>
        </p:nvSpPr>
        <p:spPr/>
        <p:txBody>
          <a:bodyPr>
            <a:normAutofit fontScale="92500" lnSpcReduction="20000"/>
          </a:bodyPr>
          <a:lstStyle/>
          <a:p>
            <a:r>
              <a:rPr lang="en-US"/>
              <a:t>Dairy foods are good sources of calcium as well as riboflavin, phosphorus, and protein.</a:t>
            </a:r>
          </a:p>
          <a:p>
            <a:pPr lvl="1"/>
            <a:r>
              <a:rPr lang="en-US"/>
              <a:t>Fortified milk provides vitamins A and D</a:t>
            </a:r>
          </a:p>
          <a:p>
            <a:pPr lvl="1"/>
            <a:r>
              <a:rPr lang="en-US"/>
              <a:t>Can be purchased in different levels of fat</a:t>
            </a:r>
          </a:p>
          <a:p>
            <a:pPr lvl="1"/>
            <a:r>
              <a:rPr lang="en-US"/>
              <a:t>Butter, cream, and cream cheese are not considered dairy equivalents </a:t>
            </a:r>
            <a:br>
              <a:rPr lang="en-US"/>
            </a:br>
            <a:r>
              <a:rPr lang="en-US"/>
              <a:t>(equal to milk) because they contain no protein or significant calcium</a:t>
            </a:r>
          </a:p>
          <a:p>
            <a:r>
              <a:rPr lang="en-US"/>
              <a:t>People who avoid dairy due to allergies or intolerance can use fortified dairy alternatives or other sources of calcium like fish with soft bones.</a:t>
            </a:r>
          </a:p>
          <a:p>
            <a:pPr lvl="1"/>
            <a:r>
              <a:rPr lang="en-US"/>
              <a:t>Only soy milk counts as an equal food in the </a:t>
            </a:r>
            <a:r>
              <a:rPr lang="en-US" i="1"/>
              <a:t>Dietary Guidelines</a:t>
            </a:r>
            <a:r>
              <a:rPr lang="en-US"/>
              <a:t> due to its similar protein content compared to cow’s milk</a:t>
            </a:r>
          </a:p>
        </p:txBody>
      </p:sp>
    </p:spTree>
    <p:extLst>
      <p:ext uri="{BB962C8B-B14F-4D97-AF65-F5344CB8AC3E}">
        <p14:creationId xmlns:p14="http://schemas.microsoft.com/office/powerpoint/2010/main" val="1211800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380DE-DDCD-E420-E441-24690814C9FD}"/>
              </a:ext>
            </a:extLst>
          </p:cNvPr>
          <p:cNvSpPr>
            <a:spLocks noGrp="1"/>
          </p:cNvSpPr>
          <p:nvPr>
            <p:ph type="title"/>
          </p:nvPr>
        </p:nvSpPr>
        <p:spPr/>
        <p:txBody>
          <a:bodyPr/>
          <a:lstStyle/>
          <a:p>
            <a:r>
              <a:rPr lang="en-US"/>
              <a:t>What Is a Dairy Serving?</a:t>
            </a:r>
          </a:p>
        </p:txBody>
      </p:sp>
      <p:sp>
        <p:nvSpPr>
          <p:cNvPr id="3" name="Content Placeholder 2">
            <a:extLst>
              <a:ext uri="{FF2B5EF4-FFF2-40B4-BE49-F238E27FC236}">
                <a16:creationId xmlns:a16="http://schemas.microsoft.com/office/drawing/2014/main" id="{7C707BCF-CB3A-9C89-7060-0A02F5560606}"/>
              </a:ext>
            </a:extLst>
          </p:cNvPr>
          <p:cNvSpPr>
            <a:spLocks noGrp="1"/>
          </p:cNvSpPr>
          <p:nvPr>
            <p:ph idx="1"/>
          </p:nvPr>
        </p:nvSpPr>
        <p:spPr/>
        <p:txBody>
          <a:bodyPr>
            <a:normAutofit fontScale="77500" lnSpcReduction="20000"/>
          </a:bodyPr>
          <a:lstStyle/>
          <a:p>
            <a:r>
              <a:rPr lang="en-US">
                <a:solidFill>
                  <a:srgbClr val="0070C0"/>
                </a:solidFill>
              </a:rPr>
              <a:t>1 Dairy Serving </a:t>
            </a:r>
            <a:r>
              <a:rPr lang="en-US"/>
              <a:t>=</a:t>
            </a:r>
          </a:p>
          <a:p>
            <a:pPr lvl="1"/>
            <a:r>
              <a:rPr lang="en-US"/>
              <a:t>1 cup of milk</a:t>
            </a:r>
          </a:p>
          <a:p>
            <a:pPr lvl="1"/>
            <a:r>
              <a:rPr lang="en-US"/>
              <a:t>1 oz of hard cheese</a:t>
            </a:r>
          </a:p>
          <a:p>
            <a:pPr lvl="1"/>
            <a:r>
              <a:rPr lang="en-US"/>
              <a:t>½ cup of cottage cheese or yogurt</a:t>
            </a:r>
          </a:p>
          <a:p>
            <a:pPr lvl="1"/>
            <a:r>
              <a:rPr lang="en-US"/>
              <a:t>1 cup of soy milk (other dairy alternatives may not contain equal amounts of protein or calcium)</a:t>
            </a:r>
          </a:p>
          <a:p>
            <a:r>
              <a:rPr lang="en-US"/>
              <a:t>Most teens need </a:t>
            </a:r>
            <a:r>
              <a:rPr lang="en-US">
                <a:solidFill>
                  <a:srgbClr val="0070C0"/>
                </a:solidFill>
              </a:rPr>
              <a:t>3 servings per day</a:t>
            </a:r>
            <a:r>
              <a:rPr lang="en-US"/>
              <a:t> to meet calcium needs of </a:t>
            </a:r>
            <a:r>
              <a:rPr lang="en-US">
                <a:solidFill>
                  <a:srgbClr val="0070C0"/>
                </a:solidFill>
              </a:rPr>
              <a:t>1,500 milligrams </a:t>
            </a:r>
            <a:r>
              <a:rPr lang="en-US"/>
              <a:t>per day.</a:t>
            </a:r>
          </a:p>
          <a:p>
            <a:pPr lvl="1"/>
            <a:r>
              <a:rPr lang="en-US"/>
              <a:t>Each dairy serving provides approximately 200 to 300 mg of calcium</a:t>
            </a:r>
          </a:p>
          <a:p>
            <a:pPr lvl="1"/>
            <a:r>
              <a:rPr lang="en-US"/>
              <a:t>Other sources of calcium include fish with soft bones, certain dark green vegetables, and almonds</a:t>
            </a:r>
          </a:p>
        </p:txBody>
      </p:sp>
    </p:spTree>
    <p:extLst>
      <p:ext uri="{BB962C8B-B14F-4D97-AF65-F5344CB8AC3E}">
        <p14:creationId xmlns:p14="http://schemas.microsoft.com/office/powerpoint/2010/main" val="612124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6A92"/>
                </a:solidFill>
              </a:rPr>
              <a:t>Dietary Planning Tools</a:t>
            </a:r>
          </a:p>
        </p:txBody>
      </p:sp>
      <p:sp>
        <p:nvSpPr>
          <p:cNvPr id="2" name="Content Placeholder 1">
            <a:extLst>
              <a:ext uri="{FF2B5EF4-FFF2-40B4-BE49-F238E27FC236}">
                <a16:creationId xmlns:a16="http://schemas.microsoft.com/office/drawing/2014/main" id="{963939FF-10E8-5417-5661-732E3DDAA0A8}"/>
              </a:ext>
            </a:extLst>
          </p:cNvPr>
          <p:cNvSpPr>
            <a:spLocks noGrp="1"/>
          </p:cNvSpPr>
          <p:nvPr>
            <p:ph idx="1"/>
          </p:nvPr>
        </p:nvSpPr>
        <p:spPr/>
        <p:txBody>
          <a:bodyPr>
            <a:normAutofit lnSpcReduction="10000"/>
          </a:bodyPr>
          <a:lstStyle/>
          <a:p>
            <a:r>
              <a:rPr lang="en-US">
                <a:solidFill>
                  <a:srgbClr val="0070C0"/>
                </a:solidFill>
              </a:rPr>
              <a:t>Dietary planning tools </a:t>
            </a:r>
            <a:r>
              <a:rPr lang="en-US"/>
              <a:t>include guidelines and graphics to encourage healthier food choices that help you apply eating advice from scientific experts. </a:t>
            </a:r>
          </a:p>
          <a:p>
            <a:r>
              <a:rPr lang="en-US"/>
              <a:t>Some graphics may show an example of a balanced plate, called a plate model. A plate model shows the food groups in different proportions to represent the food groups that could be eaten at one meal. </a:t>
            </a:r>
          </a:p>
          <a:p>
            <a:r>
              <a:rPr lang="en-US"/>
              <a:t>One popular plate model is MyPlate.</a:t>
            </a:r>
          </a:p>
        </p:txBody>
      </p:sp>
    </p:spTree>
    <p:extLst>
      <p:ext uri="{BB962C8B-B14F-4D97-AF65-F5344CB8AC3E}">
        <p14:creationId xmlns:p14="http://schemas.microsoft.com/office/powerpoint/2010/main" val="2193767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837DF-0A2D-3D38-B3AB-43E680E007CB}"/>
              </a:ext>
            </a:extLst>
          </p:cNvPr>
          <p:cNvSpPr>
            <a:spLocks noGrp="1"/>
          </p:cNvSpPr>
          <p:nvPr>
            <p:ph type="title"/>
          </p:nvPr>
        </p:nvSpPr>
        <p:spPr/>
        <p:txBody>
          <a:bodyPr/>
          <a:lstStyle/>
          <a:p>
            <a:r>
              <a:rPr lang="en-US" dirty="0"/>
              <a:t>MyPlate Model</a:t>
            </a:r>
          </a:p>
        </p:txBody>
      </p:sp>
      <p:pic>
        <p:nvPicPr>
          <p:cNvPr id="5" name="Content Placeholder 4" descr="MyPlate graphic">
            <a:extLst>
              <a:ext uri="{FF2B5EF4-FFF2-40B4-BE49-F238E27FC236}">
                <a16:creationId xmlns:a16="http://schemas.microsoft.com/office/drawing/2014/main" id="{5F9CC25E-E7AA-18C4-8FCC-7349CD1A986D}"/>
              </a:ext>
            </a:extLst>
          </p:cNvPr>
          <p:cNvPicPr>
            <a:picLocks noGrp="1" noChangeAspect="1"/>
          </p:cNvPicPr>
          <p:nvPr>
            <p:ph idx="1"/>
          </p:nvPr>
        </p:nvPicPr>
        <p:blipFill>
          <a:blip r:embed="rId2"/>
          <a:srcRect b="9651"/>
          <a:stretch>
            <a:fillRect/>
          </a:stretch>
        </p:blipFill>
        <p:spPr>
          <a:xfrm>
            <a:off x="2996045" y="1916113"/>
            <a:ext cx="6352309" cy="3924248"/>
          </a:xfrm>
          <a:prstGeom prst="rect">
            <a:avLst/>
          </a:prstGeom>
          <a:noFill/>
        </p:spPr>
      </p:pic>
      <p:sp>
        <p:nvSpPr>
          <p:cNvPr id="3" name="TextBox 2">
            <a:extLst>
              <a:ext uri="{FF2B5EF4-FFF2-40B4-BE49-F238E27FC236}">
                <a16:creationId xmlns:a16="http://schemas.microsoft.com/office/drawing/2014/main" id="{D17347AA-A65C-9BF6-8C7C-5C92BC75BAF8}"/>
              </a:ext>
            </a:extLst>
          </p:cNvPr>
          <p:cNvSpPr txBox="1"/>
          <p:nvPr/>
        </p:nvSpPr>
        <p:spPr>
          <a:xfrm>
            <a:off x="7639664" y="5891859"/>
            <a:ext cx="611065" cy="276999"/>
          </a:xfrm>
          <a:prstGeom prst="rect">
            <a:avLst/>
          </a:prstGeom>
          <a:noFill/>
        </p:spPr>
        <p:txBody>
          <a:bodyPr wrap="none" rtlCol="0">
            <a:spAutoFit/>
          </a:bodyPr>
          <a:lstStyle/>
          <a:p>
            <a:r>
              <a:rPr lang="en-US" sz="1200" i="1" dirty="0">
                <a:latin typeface="Arial" panose="020B0604020202020204" pitchFamily="34" charset="0"/>
                <a:cs typeface="Arial" panose="020B0604020202020204" pitchFamily="34" charset="0"/>
              </a:rPr>
              <a:t>USDA</a:t>
            </a:r>
          </a:p>
        </p:txBody>
      </p:sp>
    </p:spTree>
    <p:extLst>
      <p:ext uri="{BB962C8B-B14F-4D97-AF65-F5344CB8AC3E}">
        <p14:creationId xmlns:p14="http://schemas.microsoft.com/office/powerpoint/2010/main" val="630474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753E-1268-77BF-505C-52C4DAB270A5}"/>
              </a:ext>
            </a:extLst>
          </p:cNvPr>
          <p:cNvSpPr>
            <a:spLocks noGrp="1"/>
          </p:cNvSpPr>
          <p:nvPr>
            <p:ph type="title"/>
          </p:nvPr>
        </p:nvSpPr>
        <p:spPr/>
        <p:txBody>
          <a:bodyPr/>
          <a:lstStyle/>
          <a:p>
            <a:r>
              <a:rPr lang="en-US"/>
              <a:t>MyPlate</a:t>
            </a:r>
          </a:p>
        </p:txBody>
      </p:sp>
      <p:sp>
        <p:nvSpPr>
          <p:cNvPr id="3" name="Content Placeholder 2">
            <a:extLst>
              <a:ext uri="{FF2B5EF4-FFF2-40B4-BE49-F238E27FC236}">
                <a16:creationId xmlns:a16="http://schemas.microsoft.com/office/drawing/2014/main" id="{D3D0CE55-64E9-8D98-6FBC-2F3C4BB8B791}"/>
              </a:ext>
            </a:extLst>
          </p:cNvPr>
          <p:cNvSpPr>
            <a:spLocks noGrp="1"/>
          </p:cNvSpPr>
          <p:nvPr>
            <p:ph idx="1"/>
          </p:nvPr>
        </p:nvSpPr>
        <p:spPr/>
        <p:txBody>
          <a:bodyPr>
            <a:normAutofit/>
          </a:bodyPr>
          <a:lstStyle/>
          <a:p>
            <a:r>
              <a:rPr lang="en-US"/>
              <a:t>MyPlate is a plate model that outlines amounts to eat from the food groups: grains, dairy, fruits, vegetables and protein.</a:t>
            </a:r>
          </a:p>
          <a:p>
            <a:r>
              <a:rPr lang="en-US"/>
              <a:t>MyPlate does not show a separate fat group because many fats are found within the foods in the food groups. </a:t>
            </a:r>
          </a:p>
          <a:p>
            <a:r>
              <a:rPr lang="en-US"/>
              <a:t>MyPlate visually reminds people that there are health benefits from serving yourself portions of fruits and vegetables that make up half your meal.</a:t>
            </a:r>
          </a:p>
          <a:p>
            <a:endParaRPr lang="en-US"/>
          </a:p>
        </p:txBody>
      </p:sp>
    </p:spTree>
    <p:extLst>
      <p:ext uri="{BB962C8B-B14F-4D97-AF65-F5344CB8AC3E}">
        <p14:creationId xmlns:p14="http://schemas.microsoft.com/office/powerpoint/2010/main" val="3880574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B1DAE-90E2-566F-0224-C76661A748D5}"/>
              </a:ext>
            </a:extLst>
          </p:cNvPr>
          <p:cNvSpPr>
            <a:spLocks noGrp="1"/>
          </p:cNvSpPr>
          <p:nvPr>
            <p:ph type="title"/>
          </p:nvPr>
        </p:nvSpPr>
        <p:spPr/>
        <p:txBody>
          <a:bodyPr anchor="b">
            <a:normAutofit/>
          </a:bodyPr>
          <a:lstStyle/>
          <a:p>
            <a:r>
              <a:rPr lang="en-US"/>
              <a:t>The Harvard Healthy Plate</a:t>
            </a:r>
          </a:p>
        </p:txBody>
      </p:sp>
      <p:sp>
        <p:nvSpPr>
          <p:cNvPr id="3" name="Content Placeholder 2">
            <a:extLst>
              <a:ext uri="{FF2B5EF4-FFF2-40B4-BE49-F238E27FC236}">
                <a16:creationId xmlns:a16="http://schemas.microsoft.com/office/drawing/2014/main" id="{1ADA2495-5038-CAD6-D21A-44C736FB7F80}"/>
              </a:ext>
            </a:extLst>
          </p:cNvPr>
          <p:cNvSpPr>
            <a:spLocks noGrp="1"/>
          </p:cNvSpPr>
          <p:nvPr>
            <p:ph idx="1"/>
          </p:nvPr>
        </p:nvSpPr>
        <p:spPr/>
        <p:txBody>
          <a:bodyPr>
            <a:normAutofit/>
          </a:bodyPr>
          <a:lstStyle/>
          <a:p>
            <a:pPr>
              <a:lnSpc>
                <a:spcPct val="110000"/>
              </a:lnSpc>
            </a:pPr>
            <a:r>
              <a:rPr lang="en-US" sz="2200"/>
              <a:t>A similar plate model graphic is the </a:t>
            </a:r>
            <a:br>
              <a:rPr lang="en-US" sz="2200" dirty="0"/>
            </a:br>
            <a:r>
              <a:rPr lang="en-US" sz="2200"/>
              <a:t>Healthy Eating Plate created by Harvard </a:t>
            </a:r>
            <a:br>
              <a:rPr lang="en-US" sz="2200" dirty="0"/>
            </a:br>
            <a:r>
              <a:rPr lang="en-US" sz="2200"/>
              <a:t>Health Publishing. It is similar to MyPlate </a:t>
            </a:r>
            <a:br>
              <a:rPr lang="en-US" sz="2200" dirty="0"/>
            </a:br>
            <a:r>
              <a:rPr lang="en-US" sz="2200"/>
              <a:t>but also shows a glass of water, a reminder </a:t>
            </a:r>
            <a:br>
              <a:rPr lang="en-US" sz="2200" dirty="0"/>
            </a:br>
            <a:r>
              <a:rPr lang="en-US" sz="2200"/>
              <a:t>to stay active, and an image of an oil bottle </a:t>
            </a:r>
            <a:br>
              <a:rPr lang="en-US" sz="2200" dirty="0"/>
            </a:br>
            <a:r>
              <a:rPr lang="en-US" sz="2200"/>
              <a:t>to represent the benefits of oils for the </a:t>
            </a:r>
            <a:br>
              <a:rPr lang="en-US" sz="2200" dirty="0"/>
            </a:br>
            <a:r>
              <a:rPr lang="en-US" sz="2200"/>
              <a:t>human body.   </a:t>
            </a:r>
          </a:p>
        </p:txBody>
      </p:sp>
      <p:pic>
        <p:nvPicPr>
          <p:cNvPr id="7" name="Picture 6" descr="Graphic of the Healthy Eating Plate">
            <a:extLst>
              <a:ext uri="{FF2B5EF4-FFF2-40B4-BE49-F238E27FC236}">
                <a16:creationId xmlns:a16="http://schemas.microsoft.com/office/drawing/2014/main" id="{4C0FA550-685D-BF93-5A02-EAA881DF0180}"/>
              </a:ext>
            </a:extLst>
          </p:cNvPr>
          <p:cNvPicPr>
            <a:picLocks noChangeAspect="1"/>
          </p:cNvPicPr>
          <p:nvPr/>
        </p:nvPicPr>
        <p:blipFill>
          <a:blip r:embed="rId2"/>
          <a:stretch>
            <a:fillRect/>
          </a:stretch>
        </p:blipFill>
        <p:spPr>
          <a:xfrm>
            <a:off x="6602359" y="1915886"/>
            <a:ext cx="5154210" cy="4071826"/>
          </a:xfrm>
          <a:prstGeom prst="rect">
            <a:avLst/>
          </a:prstGeom>
          <a:noFill/>
        </p:spPr>
      </p:pic>
      <p:sp>
        <p:nvSpPr>
          <p:cNvPr id="4" name="TextBox 3">
            <a:extLst>
              <a:ext uri="{FF2B5EF4-FFF2-40B4-BE49-F238E27FC236}">
                <a16:creationId xmlns:a16="http://schemas.microsoft.com/office/drawing/2014/main" id="{CFE35844-4D72-37D0-4D8F-696D451C36AA}"/>
              </a:ext>
            </a:extLst>
          </p:cNvPr>
          <p:cNvSpPr txBox="1"/>
          <p:nvPr/>
        </p:nvSpPr>
        <p:spPr>
          <a:xfrm>
            <a:off x="8287921" y="6112933"/>
            <a:ext cx="3495040" cy="276999"/>
          </a:xfrm>
          <a:prstGeom prst="rect">
            <a:avLst/>
          </a:prstGeom>
          <a:noFill/>
        </p:spPr>
        <p:txBody>
          <a:bodyPr wrap="square" rtlCol="0">
            <a:spAutoFit/>
          </a:bodyPr>
          <a:lstStyle/>
          <a:p>
            <a:pPr algn="r"/>
            <a:r>
              <a:rPr lang="en-US" sz="1200" i="1" dirty="0">
                <a:latin typeface="Arial" panose="020B0604020202020204" pitchFamily="34" charset="0"/>
                <a:cs typeface="Arial" panose="020B0604020202020204" pitchFamily="34" charset="0"/>
              </a:rPr>
              <a:t>Harvard Health Publishing</a:t>
            </a:r>
          </a:p>
        </p:txBody>
      </p:sp>
    </p:spTree>
    <p:extLst>
      <p:ext uri="{BB962C8B-B14F-4D97-AF65-F5344CB8AC3E}">
        <p14:creationId xmlns:p14="http://schemas.microsoft.com/office/powerpoint/2010/main" val="3485537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120F-6839-1243-F78A-960836700CCE}"/>
              </a:ext>
            </a:extLst>
          </p:cNvPr>
          <p:cNvSpPr>
            <a:spLocks noGrp="1"/>
          </p:cNvSpPr>
          <p:nvPr>
            <p:ph type="title"/>
          </p:nvPr>
        </p:nvSpPr>
        <p:spPr/>
        <p:txBody>
          <a:bodyPr/>
          <a:lstStyle/>
          <a:p>
            <a:r>
              <a:rPr lang="en-US"/>
              <a:t>Nutrition Guidelines</a:t>
            </a:r>
          </a:p>
        </p:txBody>
      </p:sp>
      <p:sp>
        <p:nvSpPr>
          <p:cNvPr id="3" name="Content Placeholder 2">
            <a:extLst>
              <a:ext uri="{FF2B5EF4-FFF2-40B4-BE49-F238E27FC236}">
                <a16:creationId xmlns:a16="http://schemas.microsoft.com/office/drawing/2014/main" id="{DC2A7D7C-EB0B-D8A1-509B-62B0EBBFA173}"/>
              </a:ext>
            </a:extLst>
          </p:cNvPr>
          <p:cNvSpPr>
            <a:spLocks noGrp="1"/>
          </p:cNvSpPr>
          <p:nvPr>
            <p:ph idx="1"/>
          </p:nvPr>
        </p:nvSpPr>
        <p:spPr/>
        <p:txBody>
          <a:bodyPr>
            <a:normAutofit fontScale="92500" lnSpcReduction="10000"/>
          </a:bodyPr>
          <a:lstStyle/>
          <a:p>
            <a:r>
              <a:rPr lang="en-US"/>
              <a:t>Another type of </a:t>
            </a:r>
            <a:r>
              <a:rPr lang="en-US">
                <a:solidFill>
                  <a:srgbClr val="0070C0"/>
                </a:solidFill>
              </a:rPr>
              <a:t>dietary planning tool </a:t>
            </a:r>
            <a:r>
              <a:rPr lang="en-US"/>
              <a:t>is nutrition recommendations produced by organizations such as The American Heart Association, The American Cancer Society, and the federal government. </a:t>
            </a:r>
          </a:p>
          <a:p>
            <a:r>
              <a:rPr lang="en-US"/>
              <a:t>Every five years, The United States Departments of Agriculture (USDA) and Health and Human Services (HHS) publish the </a:t>
            </a:r>
            <a:r>
              <a:rPr lang="en-US" i="1">
                <a:solidFill>
                  <a:srgbClr val="0070C0"/>
                </a:solidFill>
              </a:rPr>
              <a:t>Dietary Guidelines for Americans. </a:t>
            </a:r>
            <a:r>
              <a:rPr lang="en-US" i="1"/>
              <a:t>The Dietary Guidelines </a:t>
            </a:r>
            <a:r>
              <a:rPr lang="en-US"/>
              <a:t>publication gives recommendations for meal patterns to support health. </a:t>
            </a:r>
          </a:p>
          <a:p>
            <a:r>
              <a:rPr lang="en-US"/>
              <a:t>The guidelines are used to plan meals for organizations like schools, the military, and programs that serve older adults. </a:t>
            </a:r>
          </a:p>
        </p:txBody>
      </p:sp>
    </p:spTree>
    <p:extLst>
      <p:ext uri="{BB962C8B-B14F-4D97-AF65-F5344CB8AC3E}">
        <p14:creationId xmlns:p14="http://schemas.microsoft.com/office/powerpoint/2010/main" val="4023526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BA893-7775-4014-2AE6-3FBB8CB28EB3}"/>
              </a:ext>
            </a:extLst>
          </p:cNvPr>
          <p:cNvSpPr>
            <a:spLocks noGrp="1"/>
          </p:cNvSpPr>
          <p:nvPr>
            <p:ph type="title"/>
          </p:nvPr>
        </p:nvSpPr>
        <p:spPr/>
        <p:txBody>
          <a:bodyPr/>
          <a:lstStyle/>
          <a:p>
            <a:r>
              <a:rPr lang="en-US" i="1"/>
              <a:t>Dietary Guidelines for Americans </a:t>
            </a:r>
            <a:endParaRPr lang="en-US" sz="3600" i="1"/>
          </a:p>
        </p:txBody>
      </p:sp>
      <p:sp>
        <p:nvSpPr>
          <p:cNvPr id="3" name="Content Placeholder 2">
            <a:extLst>
              <a:ext uri="{FF2B5EF4-FFF2-40B4-BE49-F238E27FC236}">
                <a16:creationId xmlns:a16="http://schemas.microsoft.com/office/drawing/2014/main" id="{CE716FBC-12EE-555F-8C31-E735E905C292}"/>
              </a:ext>
            </a:extLst>
          </p:cNvPr>
          <p:cNvSpPr>
            <a:spLocks noGrp="1"/>
          </p:cNvSpPr>
          <p:nvPr>
            <p:ph idx="1"/>
          </p:nvPr>
        </p:nvSpPr>
        <p:spPr/>
        <p:txBody>
          <a:bodyPr>
            <a:normAutofit fontScale="92500" lnSpcReduction="20000"/>
          </a:bodyPr>
          <a:lstStyle/>
          <a:p>
            <a:r>
              <a:rPr lang="en-US"/>
              <a:t>Designed to help develop a healthy </a:t>
            </a:r>
            <a:br>
              <a:rPr lang="en-US" dirty="0"/>
            </a:br>
            <a:r>
              <a:rPr lang="en-US" b="1">
                <a:solidFill>
                  <a:srgbClr val="00B050"/>
                </a:solidFill>
              </a:rPr>
              <a:t>dietary pattern </a:t>
            </a:r>
            <a:r>
              <a:rPr lang="en-US"/>
              <a:t>or </a:t>
            </a:r>
            <a:r>
              <a:rPr lang="en-US" b="1">
                <a:solidFill>
                  <a:srgbClr val="00B050"/>
                </a:solidFill>
              </a:rPr>
              <a:t>eating pattern. </a:t>
            </a:r>
            <a:r>
              <a:rPr lang="en-US"/>
              <a:t>That </a:t>
            </a:r>
            <a:br>
              <a:rPr lang="en-US" dirty="0"/>
            </a:br>
            <a:r>
              <a:rPr lang="en-US"/>
              <a:t>is the mix of foods and drinks that make </a:t>
            </a:r>
            <a:br>
              <a:rPr lang="en-US" dirty="0"/>
            </a:br>
            <a:r>
              <a:rPr lang="en-US"/>
              <a:t>up a person’s total intake.</a:t>
            </a:r>
          </a:p>
          <a:p>
            <a:r>
              <a:rPr lang="en-US"/>
              <a:t>General guidelines exist to help choose </a:t>
            </a:r>
            <a:br>
              <a:rPr lang="en-US" dirty="0"/>
            </a:br>
            <a:r>
              <a:rPr lang="en-US"/>
              <a:t>a healthy diet.</a:t>
            </a:r>
          </a:p>
          <a:p>
            <a:r>
              <a:rPr lang="en-US"/>
              <a:t>Other standards (Dietary Reference Intakes, </a:t>
            </a:r>
            <a:br>
              <a:rPr lang="en-US" dirty="0"/>
            </a:br>
            <a:r>
              <a:rPr lang="en-US"/>
              <a:t>Percent Daily Value) are available to help </a:t>
            </a:r>
            <a:br>
              <a:rPr lang="en-US" dirty="0"/>
            </a:br>
            <a:r>
              <a:rPr lang="en-US"/>
              <a:t>people know how much of each nutrient </a:t>
            </a:r>
            <a:br>
              <a:rPr lang="en-US" dirty="0"/>
            </a:br>
            <a:r>
              <a:rPr lang="en-US"/>
              <a:t>they should consume each day.</a:t>
            </a:r>
          </a:p>
          <a:p>
            <a:endParaRPr lang="en-US"/>
          </a:p>
        </p:txBody>
      </p:sp>
      <p:sp>
        <p:nvSpPr>
          <p:cNvPr id="7" name="TextBox 6">
            <a:extLst>
              <a:ext uri="{FF2B5EF4-FFF2-40B4-BE49-F238E27FC236}">
                <a16:creationId xmlns:a16="http://schemas.microsoft.com/office/drawing/2014/main" id="{0FFB5F97-8AC0-3674-2D69-F07E02D566C0}"/>
              </a:ext>
            </a:extLst>
          </p:cNvPr>
          <p:cNvSpPr txBox="1"/>
          <p:nvPr/>
        </p:nvSpPr>
        <p:spPr>
          <a:xfrm>
            <a:off x="8795960" y="4776788"/>
            <a:ext cx="2920482" cy="276999"/>
          </a:xfrm>
          <a:prstGeom prst="rect">
            <a:avLst/>
          </a:prstGeom>
          <a:noFill/>
        </p:spPr>
        <p:txBody>
          <a:bodyPr wrap="square" rtlCol="0">
            <a:spAutoFit/>
          </a:bodyPr>
          <a:lstStyle/>
          <a:p>
            <a:pPr algn="r"/>
            <a:r>
              <a:rPr lang="en-US" sz="1200" b="0" i="1" u="none" strike="noStrike" baseline="0" dirty="0">
                <a:solidFill>
                  <a:srgbClr val="211D1E"/>
                </a:solidFill>
                <a:latin typeface="Arial" panose="020B0604020202020204" pitchFamily="34" charset="0"/>
                <a:cs typeface="Arial" panose="020B0604020202020204" pitchFamily="34" charset="0"/>
              </a:rPr>
              <a:t>STEKLO/Shutterstock.com </a:t>
            </a:r>
            <a:endParaRPr lang="en-US" sz="1200" dirty="0">
              <a:latin typeface="Arial" panose="020B0604020202020204" pitchFamily="34" charset="0"/>
              <a:cs typeface="Arial" panose="020B0604020202020204" pitchFamily="34" charset="0"/>
            </a:endParaRPr>
          </a:p>
        </p:txBody>
      </p:sp>
      <p:grpSp>
        <p:nvGrpSpPr>
          <p:cNvPr id="5" name="Group 4" descr="A person comparing two packages at the grocery store.">
            <a:extLst>
              <a:ext uri="{FF2B5EF4-FFF2-40B4-BE49-F238E27FC236}">
                <a16:creationId xmlns:a16="http://schemas.microsoft.com/office/drawing/2014/main" id="{3F09DE0C-096D-E8CB-D78E-8A2D17A9BF0C}"/>
              </a:ext>
            </a:extLst>
          </p:cNvPr>
          <p:cNvGrpSpPr>
            <a:grpSpLocks noChangeAspect="1"/>
          </p:cNvGrpSpPr>
          <p:nvPr/>
        </p:nvGrpSpPr>
        <p:grpSpPr bwMode="auto">
          <a:xfrm>
            <a:off x="7707313" y="2127848"/>
            <a:ext cx="3977820" cy="2653350"/>
            <a:chOff x="4855" y="1207"/>
            <a:chExt cx="2706" cy="1805"/>
          </a:xfrm>
        </p:grpSpPr>
        <p:sp>
          <p:nvSpPr>
            <p:cNvPr id="8" name="AutoShape 3">
              <a:extLst>
                <a:ext uri="{FF2B5EF4-FFF2-40B4-BE49-F238E27FC236}">
                  <a16:creationId xmlns:a16="http://schemas.microsoft.com/office/drawing/2014/main" id="{975C8AC8-39BD-CD1F-4B90-E158394D7EA0}"/>
                </a:ext>
              </a:extLst>
            </p:cNvPr>
            <p:cNvSpPr>
              <a:spLocks noChangeAspect="1" noChangeArrowheads="1" noTextEdit="1"/>
            </p:cNvSpPr>
            <p:nvPr/>
          </p:nvSpPr>
          <p:spPr bwMode="auto">
            <a:xfrm>
              <a:off x="4855" y="1207"/>
              <a:ext cx="2703" cy="1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B56F5BE0-D701-A645-50C7-B84F4FFADB3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55" y="1207"/>
              <a:ext cx="2706" cy="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93678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Learning Outcomes</a:t>
            </a:r>
          </a:p>
        </p:txBody>
      </p:sp>
      <p:sp>
        <p:nvSpPr>
          <p:cNvPr id="5" name="Content Placeholder 4"/>
          <p:cNvSpPr>
            <a:spLocks noGrp="1"/>
          </p:cNvSpPr>
          <p:nvPr>
            <p:ph idx="1"/>
          </p:nvPr>
        </p:nvSpPr>
        <p:spPr/>
        <p:txBody>
          <a:bodyPr/>
          <a:lstStyle/>
          <a:p>
            <a:r>
              <a:rPr lang="en-US"/>
              <a:t>Describe the food groups and the foods they contain.</a:t>
            </a:r>
          </a:p>
          <a:p>
            <a:r>
              <a:rPr lang="en-US"/>
              <a:t>Compare portions from each food group.</a:t>
            </a:r>
          </a:p>
          <a:p>
            <a:r>
              <a:rPr lang="en-US"/>
              <a:t>Define a healthy eating pattern.  </a:t>
            </a:r>
          </a:p>
          <a:p>
            <a:r>
              <a:rPr lang="en-US"/>
              <a:t>Discuss tools for planning a healthy eating pattern.</a:t>
            </a:r>
          </a:p>
          <a:p>
            <a:r>
              <a:rPr lang="en-US"/>
              <a:t>Explain how the </a:t>
            </a:r>
            <a:r>
              <a:rPr lang="en-US" i="1"/>
              <a:t>Dietary Guidelines for Americans </a:t>
            </a:r>
            <a:r>
              <a:rPr lang="en-US"/>
              <a:t>are used. </a:t>
            </a:r>
          </a:p>
          <a:p>
            <a:r>
              <a:rPr lang="en-US"/>
              <a:t>Describe food and beverage choices you could make to improve your dietary pattern.</a:t>
            </a:r>
          </a:p>
        </p:txBody>
      </p:sp>
    </p:spTree>
    <p:extLst>
      <p:ext uri="{BB962C8B-B14F-4D97-AF65-F5344CB8AC3E}">
        <p14:creationId xmlns:p14="http://schemas.microsoft.com/office/powerpoint/2010/main" val="70466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D79B-D709-C263-F5B3-D16B7DF6890F}"/>
              </a:ext>
            </a:extLst>
          </p:cNvPr>
          <p:cNvSpPr>
            <a:spLocks noGrp="1"/>
          </p:cNvSpPr>
          <p:nvPr>
            <p:ph type="title"/>
          </p:nvPr>
        </p:nvSpPr>
        <p:spPr/>
        <p:txBody>
          <a:bodyPr/>
          <a:lstStyle/>
          <a:p>
            <a:r>
              <a:rPr lang="en-US"/>
              <a:t>The</a:t>
            </a:r>
            <a:r>
              <a:rPr lang="en-US" i="1"/>
              <a:t> 2025–2030 Dietary Guidelines for Americans</a:t>
            </a:r>
            <a:r>
              <a:rPr lang="en-US" i="1" dirty="0"/>
              <a:t> </a:t>
            </a:r>
            <a:r>
              <a:rPr lang="en-US" sz="3600" dirty="0"/>
              <a:t>(1 of 2)</a:t>
            </a:r>
          </a:p>
        </p:txBody>
      </p:sp>
      <p:sp>
        <p:nvSpPr>
          <p:cNvPr id="3" name="Content Placeholder 2">
            <a:extLst>
              <a:ext uri="{FF2B5EF4-FFF2-40B4-BE49-F238E27FC236}">
                <a16:creationId xmlns:a16="http://schemas.microsoft.com/office/drawing/2014/main" id="{4286BE0D-3FAB-8C3A-6948-029EED48BA8F}"/>
              </a:ext>
            </a:extLst>
          </p:cNvPr>
          <p:cNvSpPr>
            <a:spLocks noGrp="1"/>
          </p:cNvSpPr>
          <p:nvPr>
            <p:ph idx="1"/>
          </p:nvPr>
        </p:nvSpPr>
        <p:spPr/>
        <p:txBody>
          <a:bodyPr>
            <a:normAutofit fontScale="92500" lnSpcReduction="10000"/>
          </a:bodyPr>
          <a:lstStyle/>
          <a:p>
            <a:r>
              <a:rPr lang="en-US"/>
              <a:t>The </a:t>
            </a:r>
            <a:r>
              <a:rPr lang="en-US" i="1"/>
              <a:t>Dietary Guidelines </a:t>
            </a:r>
            <a:r>
              <a:rPr lang="en-US"/>
              <a:t>publication</a:t>
            </a:r>
            <a:r>
              <a:rPr lang="en-US" i="1"/>
              <a:t> </a:t>
            </a:r>
            <a:r>
              <a:rPr lang="en-US"/>
              <a:t>encourages Americans to choose </a:t>
            </a:r>
            <a:r>
              <a:rPr lang="en-US">
                <a:solidFill>
                  <a:srgbClr val="0070C0"/>
                </a:solidFill>
              </a:rPr>
              <a:t>nutrient-dense</a:t>
            </a:r>
            <a:r>
              <a:rPr lang="en-US"/>
              <a:t> </a:t>
            </a:r>
            <a:r>
              <a:rPr lang="en-US">
                <a:solidFill>
                  <a:srgbClr val="0070C0"/>
                </a:solidFill>
              </a:rPr>
              <a:t>foods</a:t>
            </a:r>
            <a:r>
              <a:rPr lang="en-US"/>
              <a:t>. </a:t>
            </a:r>
          </a:p>
          <a:p>
            <a:r>
              <a:rPr lang="en-US"/>
              <a:t>In contrast, some foods are called </a:t>
            </a:r>
            <a:r>
              <a:rPr lang="en-US" i="1">
                <a:solidFill>
                  <a:srgbClr val="0070C0"/>
                </a:solidFill>
              </a:rPr>
              <a:t>empty-calorie foods</a:t>
            </a:r>
            <a:r>
              <a:rPr lang="en-US"/>
              <a:t>. These foods taste good, but they supply fewer nutrients per calorie. </a:t>
            </a:r>
          </a:p>
          <a:p>
            <a:pPr lvl="1"/>
            <a:r>
              <a:rPr lang="en-US"/>
              <a:t>Most empty-calorie foods contain large amounts of sugar and fat, such as soda, candy, and fried foods. They may also be high in sodium.  </a:t>
            </a:r>
          </a:p>
          <a:p>
            <a:pPr lvl="1"/>
            <a:r>
              <a:rPr lang="en-US"/>
              <a:t>Limiting por­tions of empty-calorie foods can help to reduce added sugars and fats. </a:t>
            </a:r>
          </a:p>
          <a:p>
            <a:pPr lvl="1"/>
            <a:r>
              <a:rPr lang="en-US"/>
              <a:t>The </a:t>
            </a:r>
            <a:r>
              <a:rPr lang="en-US" i="1"/>
              <a:t>Dietary Guidelines </a:t>
            </a:r>
            <a:r>
              <a:rPr lang="en-US"/>
              <a:t>recommends several key points.</a:t>
            </a:r>
          </a:p>
        </p:txBody>
      </p:sp>
    </p:spTree>
    <p:extLst>
      <p:ext uri="{BB962C8B-B14F-4D97-AF65-F5344CB8AC3E}">
        <p14:creationId xmlns:p14="http://schemas.microsoft.com/office/powerpoint/2010/main" val="966953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infographic lists seven key dietary guidelines promoting healthy eating habits, each numbered and color-coded with red, green, purple, and blue bars. Guidelines emphasize balanced portion sizes, protein prioritization, dairy consumption, fruit and vegetable intake, healthy fats, whole grains, and limiting processed foods, sugars, and refined carbs.&#10;&#10;">
            <a:extLst>
              <a:ext uri="{FF2B5EF4-FFF2-40B4-BE49-F238E27FC236}">
                <a16:creationId xmlns:a16="http://schemas.microsoft.com/office/drawing/2014/main" id="{9AB4F520-7FFA-5242-3174-E7230D88B1EE}"/>
              </a:ext>
            </a:extLst>
          </p:cNvPr>
          <p:cNvPicPr>
            <a:picLocks noChangeAspect="1"/>
          </p:cNvPicPr>
          <p:nvPr/>
        </p:nvPicPr>
        <p:blipFill>
          <a:blip r:embed="rId3"/>
          <a:srcRect b="4084"/>
          <a:stretch>
            <a:fillRect/>
          </a:stretch>
        </p:blipFill>
        <p:spPr>
          <a:xfrm>
            <a:off x="2935201" y="1774069"/>
            <a:ext cx="6321597" cy="4275039"/>
          </a:xfrm>
          <a:prstGeom prst="rect">
            <a:avLst/>
          </a:prstGeom>
        </p:spPr>
      </p:pic>
      <p:sp>
        <p:nvSpPr>
          <p:cNvPr id="2" name="Title 1">
            <a:extLst>
              <a:ext uri="{FF2B5EF4-FFF2-40B4-BE49-F238E27FC236}">
                <a16:creationId xmlns:a16="http://schemas.microsoft.com/office/drawing/2014/main" id="{16A22FB6-04CD-B7F4-00A8-16AF41BB1140}"/>
              </a:ext>
            </a:extLst>
          </p:cNvPr>
          <p:cNvSpPr>
            <a:spLocks noGrp="1"/>
          </p:cNvSpPr>
          <p:nvPr>
            <p:ph type="title"/>
          </p:nvPr>
        </p:nvSpPr>
        <p:spPr/>
        <p:txBody>
          <a:bodyPr/>
          <a:lstStyle/>
          <a:p>
            <a:r>
              <a:rPr lang="en-US" dirty="0"/>
              <a:t>The</a:t>
            </a:r>
            <a:r>
              <a:rPr lang="en-US" i="1" dirty="0"/>
              <a:t> 2025–2030 Dietary Guidelines for Americans </a:t>
            </a:r>
            <a:r>
              <a:rPr lang="en-US" sz="3600" dirty="0"/>
              <a:t>(2 of 2)</a:t>
            </a:r>
            <a:endParaRPr lang="en-US" dirty="0"/>
          </a:p>
        </p:txBody>
      </p:sp>
      <p:sp>
        <p:nvSpPr>
          <p:cNvPr id="4" name="TextBox 3">
            <a:extLst>
              <a:ext uri="{FF2B5EF4-FFF2-40B4-BE49-F238E27FC236}">
                <a16:creationId xmlns:a16="http://schemas.microsoft.com/office/drawing/2014/main" id="{AAC2696B-C511-1A14-3B53-6238E87671F5}"/>
              </a:ext>
            </a:extLst>
          </p:cNvPr>
          <p:cNvSpPr txBox="1"/>
          <p:nvPr/>
        </p:nvSpPr>
        <p:spPr>
          <a:xfrm>
            <a:off x="6095999" y="6022711"/>
            <a:ext cx="3015569" cy="276999"/>
          </a:xfrm>
          <a:prstGeom prst="rect">
            <a:avLst/>
          </a:prstGeom>
          <a:noFill/>
        </p:spPr>
        <p:txBody>
          <a:bodyPr wrap="none" rtlCol="0">
            <a:spAutoFit/>
          </a:bodyPr>
          <a:lstStyle/>
          <a:p>
            <a:r>
              <a:rPr lang="en-US" sz="1200" i="1" dirty="0">
                <a:latin typeface="Arial" panose="020B0604020202020204" pitchFamily="34" charset="0"/>
                <a:cs typeface="Arial" panose="020B0604020202020204" pitchFamily="34" charset="0"/>
              </a:rPr>
              <a:t>USDA-HHS; Goodheart-Willcox Publisher</a:t>
            </a:r>
          </a:p>
        </p:txBody>
      </p:sp>
    </p:spTree>
    <p:extLst>
      <p:ext uri="{BB962C8B-B14F-4D97-AF65-F5344CB8AC3E}">
        <p14:creationId xmlns:p14="http://schemas.microsoft.com/office/powerpoint/2010/main" val="529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rful food pyramid illustration labeled &quot;2025-2030 Food Pyramid&quot; categorizes foods into three groups: Protein, Dairy, and Healthy Fats at the top, Vegetables and Fruits on the right, and Whole Grains at the bottom. The pyramid features images of various foods like meat, cheese, milk, vegetables, fruits, nuts, and grains, highlighting different recommended foods.">
            <a:extLst>
              <a:ext uri="{FF2B5EF4-FFF2-40B4-BE49-F238E27FC236}">
                <a16:creationId xmlns:a16="http://schemas.microsoft.com/office/drawing/2014/main" id="{C11751EB-6BFB-6AB4-42F9-0972595764A7}"/>
              </a:ext>
            </a:extLst>
          </p:cNvPr>
          <p:cNvPicPr>
            <a:picLocks noChangeAspect="1"/>
          </p:cNvPicPr>
          <p:nvPr/>
        </p:nvPicPr>
        <p:blipFill>
          <a:blip r:embed="rId2"/>
          <a:srcRect b="3228"/>
          <a:stretch>
            <a:fillRect/>
          </a:stretch>
        </p:blipFill>
        <p:spPr>
          <a:xfrm>
            <a:off x="6856728" y="1771032"/>
            <a:ext cx="4899841" cy="4343399"/>
          </a:xfrm>
          <a:prstGeom prst="rect">
            <a:avLst/>
          </a:prstGeom>
        </p:spPr>
      </p:pic>
      <p:sp>
        <p:nvSpPr>
          <p:cNvPr id="4" name="Title 3">
            <a:extLst>
              <a:ext uri="{FF2B5EF4-FFF2-40B4-BE49-F238E27FC236}">
                <a16:creationId xmlns:a16="http://schemas.microsoft.com/office/drawing/2014/main" id="{9A96F293-2313-4B20-C7BF-83725FF7B991}"/>
              </a:ext>
            </a:extLst>
          </p:cNvPr>
          <p:cNvSpPr>
            <a:spLocks noGrp="1"/>
          </p:cNvSpPr>
          <p:nvPr>
            <p:ph type="title"/>
          </p:nvPr>
        </p:nvSpPr>
        <p:spPr/>
        <p:txBody>
          <a:bodyPr/>
          <a:lstStyle/>
          <a:p>
            <a:r>
              <a:rPr lang="en-US" dirty="0"/>
              <a:t>2025</a:t>
            </a:r>
            <a:r>
              <a:rPr lang="en-US" i="1" dirty="0"/>
              <a:t>–</a:t>
            </a:r>
            <a:r>
              <a:rPr lang="en-US" dirty="0"/>
              <a:t>2030 Food Pyramid</a:t>
            </a:r>
          </a:p>
        </p:txBody>
      </p:sp>
      <p:sp>
        <p:nvSpPr>
          <p:cNvPr id="5" name="Content Placeholder 4">
            <a:extLst>
              <a:ext uri="{FF2B5EF4-FFF2-40B4-BE49-F238E27FC236}">
                <a16:creationId xmlns:a16="http://schemas.microsoft.com/office/drawing/2014/main" id="{783B86C3-C5D1-185D-9A44-BF4C21F9B56E}"/>
              </a:ext>
            </a:extLst>
          </p:cNvPr>
          <p:cNvSpPr>
            <a:spLocks noGrp="1"/>
          </p:cNvSpPr>
          <p:nvPr>
            <p:ph idx="1"/>
          </p:nvPr>
        </p:nvSpPr>
        <p:spPr/>
        <p:txBody>
          <a:bodyPr/>
          <a:lstStyle/>
          <a:p>
            <a:r>
              <a:rPr lang="en-US" dirty="0"/>
              <a:t>A graphic that emphasizes food </a:t>
            </a:r>
            <a:br>
              <a:rPr lang="en-US" dirty="0"/>
            </a:br>
            <a:r>
              <a:rPr lang="en-US" dirty="0"/>
              <a:t>options recommended by the </a:t>
            </a:r>
            <a:br>
              <a:rPr lang="en-US" dirty="0"/>
            </a:br>
            <a:r>
              <a:rPr lang="en-US" dirty="0"/>
              <a:t>current dietary guidelines replaced </a:t>
            </a:r>
            <a:br>
              <a:rPr lang="en-US" dirty="0"/>
            </a:br>
            <a:r>
              <a:rPr lang="en-US" dirty="0"/>
              <a:t>the MyPlate plate model.</a:t>
            </a:r>
          </a:p>
          <a:p>
            <a:endParaRPr lang="en-US" dirty="0"/>
          </a:p>
        </p:txBody>
      </p:sp>
      <p:sp>
        <p:nvSpPr>
          <p:cNvPr id="6" name="TextBox 5">
            <a:extLst>
              <a:ext uri="{FF2B5EF4-FFF2-40B4-BE49-F238E27FC236}">
                <a16:creationId xmlns:a16="http://schemas.microsoft.com/office/drawing/2014/main" id="{771FCD37-4D3D-8398-A4BF-0EFF71EECF6C}"/>
              </a:ext>
            </a:extLst>
          </p:cNvPr>
          <p:cNvSpPr txBox="1"/>
          <p:nvPr/>
        </p:nvSpPr>
        <p:spPr>
          <a:xfrm>
            <a:off x="10540182" y="6127140"/>
            <a:ext cx="986167" cy="276999"/>
          </a:xfrm>
          <a:prstGeom prst="rect">
            <a:avLst/>
          </a:prstGeom>
          <a:noFill/>
        </p:spPr>
        <p:txBody>
          <a:bodyPr wrap="none" rtlCol="0">
            <a:spAutoFit/>
          </a:bodyPr>
          <a:lstStyle/>
          <a:p>
            <a:r>
              <a:rPr lang="en-US" sz="1200" i="1" dirty="0">
                <a:latin typeface="Arial" panose="020B0604020202020204" pitchFamily="34" charset="0"/>
                <a:cs typeface="Arial" panose="020B0604020202020204" pitchFamily="34" charset="0"/>
              </a:rPr>
              <a:t>USDA-HHS</a:t>
            </a:r>
          </a:p>
        </p:txBody>
      </p:sp>
    </p:spTree>
    <p:extLst>
      <p:ext uri="{BB962C8B-B14F-4D97-AF65-F5344CB8AC3E}">
        <p14:creationId xmlns:p14="http://schemas.microsoft.com/office/powerpoint/2010/main" val="3655193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amily preparing a meal">
            <a:extLst>
              <a:ext uri="{FF2B5EF4-FFF2-40B4-BE49-F238E27FC236}">
                <a16:creationId xmlns:a16="http://schemas.microsoft.com/office/drawing/2014/main" id="{E3D4A134-A6E7-5CD6-C987-EC956F50864B}"/>
              </a:ext>
            </a:extLst>
          </p:cNvPr>
          <p:cNvPicPr>
            <a:picLocks noChangeAspect="1"/>
          </p:cNvPicPr>
          <p:nvPr/>
        </p:nvPicPr>
        <p:blipFill>
          <a:blip r:embed="rId2"/>
          <a:srcRect r="6397"/>
          <a:stretch>
            <a:fillRect/>
          </a:stretch>
        </p:blipFill>
        <p:spPr>
          <a:xfrm>
            <a:off x="6585976" y="2249486"/>
            <a:ext cx="4697409" cy="3510046"/>
          </a:xfrm>
          <a:prstGeom prst="rect">
            <a:avLst/>
          </a:prstGeom>
          <a:noFill/>
        </p:spPr>
      </p:pic>
      <p:sp>
        <p:nvSpPr>
          <p:cNvPr id="2" name="Title 1">
            <a:extLst>
              <a:ext uri="{FF2B5EF4-FFF2-40B4-BE49-F238E27FC236}">
                <a16:creationId xmlns:a16="http://schemas.microsoft.com/office/drawing/2014/main" id="{48BEED62-260F-8DB2-5284-415AA18BB561}"/>
              </a:ext>
            </a:extLst>
          </p:cNvPr>
          <p:cNvSpPr>
            <a:spLocks noGrp="1"/>
          </p:cNvSpPr>
          <p:nvPr>
            <p:ph type="title"/>
          </p:nvPr>
        </p:nvSpPr>
        <p:spPr/>
        <p:txBody>
          <a:bodyPr anchor="b">
            <a:normAutofit/>
          </a:bodyPr>
          <a:lstStyle/>
          <a:p>
            <a:r>
              <a:rPr lang="en-US"/>
              <a:t>Planning Healthy Meals and Snacks</a:t>
            </a:r>
          </a:p>
        </p:txBody>
      </p:sp>
      <p:sp>
        <p:nvSpPr>
          <p:cNvPr id="3" name="Content Placeholder 2">
            <a:extLst>
              <a:ext uri="{FF2B5EF4-FFF2-40B4-BE49-F238E27FC236}">
                <a16:creationId xmlns:a16="http://schemas.microsoft.com/office/drawing/2014/main" id="{98A19539-A58C-35A7-6DE0-AE43DAAC0723}"/>
              </a:ext>
            </a:extLst>
          </p:cNvPr>
          <p:cNvSpPr>
            <a:spLocks noGrp="1"/>
          </p:cNvSpPr>
          <p:nvPr>
            <p:ph idx="1"/>
          </p:nvPr>
        </p:nvSpPr>
        <p:spPr>
          <a:xfrm>
            <a:off x="587829" y="1915886"/>
            <a:ext cx="5508171" cy="4343399"/>
          </a:xfrm>
        </p:spPr>
        <p:txBody>
          <a:bodyPr>
            <a:normAutofit/>
          </a:bodyPr>
          <a:lstStyle/>
          <a:p>
            <a:pPr>
              <a:lnSpc>
                <a:spcPct val="110000"/>
              </a:lnSpc>
            </a:pPr>
            <a:r>
              <a:rPr lang="en-US" sz="2000"/>
              <a:t>Dietary planning tools can be used to plan healthy meals and snacks.</a:t>
            </a:r>
          </a:p>
          <a:p>
            <a:pPr>
              <a:lnSpc>
                <a:spcPct val="110000"/>
              </a:lnSpc>
            </a:pPr>
            <a:r>
              <a:rPr lang="en-US" sz="2000"/>
              <a:t>Choosing a variety of nutrient-dense foods from different food groups in the right portions can help you get all the nutrients you need.</a:t>
            </a:r>
          </a:p>
          <a:p>
            <a:pPr>
              <a:lnSpc>
                <a:spcPct val="110000"/>
              </a:lnSpc>
            </a:pPr>
            <a:r>
              <a:rPr lang="en-US" sz="2000"/>
              <a:t>Choosing healthy cooking methods and minimizing added sugars, fats, and sodium can help support good health.</a:t>
            </a:r>
          </a:p>
        </p:txBody>
      </p:sp>
      <p:sp>
        <p:nvSpPr>
          <p:cNvPr id="6" name="TextBox 5">
            <a:extLst>
              <a:ext uri="{FF2B5EF4-FFF2-40B4-BE49-F238E27FC236}">
                <a16:creationId xmlns:a16="http://schemas.microsoft.com/office/drawing/2014/main" id="{AB8DA3A4-51C3-3AFD-A66A-473BA0E46A31}"/>
              </a:ext>
            </a:extLst>
          </p:cNvPr>
          <p:cNvSpPr txBox="1"/>
          <p:nvPr/>
        </p:nvSpPr>
        <p:spPr>
          <a:xfrm>
            <a:off x="7313964" y="5759532"/>
            <a:ext cx="3969421" cy="276999"/>
          </a:xfrm>
          <a:prstGeom prst="rect">
            <a:avLst/>
          </a:prstGeom>
          <a:noFill/>
        </p:spPr>
        <p:txBody>
          <a:bodyPr wrap="square" rtlCol="0">
            <a:spAutoFit/>
          </a:bodyPr>
          <a:lstStyle/>
          <a:p>
            <a:pPr algn="r"/>
            <a:r>
              <a:rPr lang="en-US" sz="1200" i="1" dirty="0">
                <a:latin typeface="Arial" panose="020B0604020202020204" pitchFamily="34" charset="0"/>
                <a:cs typeface="Arial" panose="020B0604020202020204" pitchFamily="34" charset="0"/>
              </a:rPr>
              <a:t>Calvin Chan Wai Meng/iStock/Getty Images Plus</a:t>
            </a:r>
          </a:p>
        </p:txBody>
      </p:sp>
    </p:spTree>
    <p:extLst>
      <p:ext uri="{BB962C8B-B14F-4D97-AF65-F5344CB8AC3E}">
        <p14:creationId xmlns:p14="http://schemas.microsoft.com/office/powerpoint/2010/main" val="384543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1FC2A-0F68-5B33-BAD6-2870C316BB68}"/>
              </a:ext>
            </a:extLst>
          </p:cNvPr>
          <p:cNvSpPr>
            <a:spLocks noGrp="1"/>
          </p:cNvSpPr>
          <p:nvPr>
            <p:ph type="title"/>
          </p:nvPr>
        </p:nvSpPr>
        <p:spPr/>
        <p:txBody>
          <a:bodyPr/>
          <a:lstStyle/>
          <a:p>
            <a:r>
              <a:rPr lang="en-US"/>
              <a:t>Daily Intake and Calorie Needs</a:t>
            </a:r>
          </a:p>
        </p:txBody>
      </p:sp>
      <p:sp>
        <p:nvSpPr>
          <p:cNvPr id="3" name="Content Placeholder 2">
            <a:extLst>
              <a:ext uri="{FF2B5EF4-FFF2-40B4-BE49-F238E27FC236}">
                <a16:creationId xmlns:a16="http://schemas.microsoft.com/office/drawing/2014/main" id="{55F85044-E643-0D6A-ACC2-B836E0226A26}"/>
              </a:ext>
            </a:extLst>
          </p:cNvPr>
          <p:cNvSpPr>
            <a:spLocks noGrp="1"/>
          </p:cNvSpPr>
          <p:nvPr>
            <p:ph idx="1"/>
          </p:nvPr>
        </p:nvSpPr>
        <p:spPr/>
        <p:txBody>
          <a:bodyPr>
            <a:normAutofit/>
          </a:bodyPr>
          <a:lstStyle/>
          <a:p>
            <a:r>
              <a:rPr lang="en-US" sz="2400" dirty="0"/>
              <a:t>Suggested daily intakes from each food group depend on a person’s energy or calorie needs.</a:t>
            </a:r>
          </a:p>
          <a:p>
            <a:r>
              <a:rPr lang="en-US" sz="2400" dirty="0"/>
              <a:t>Calorie needs are determined by factors such as age, sex, body size, and physical activity level. The number of servings from each food group needed is based on a person's calorie needs.</a:t>
            </a:r>
          </a:p>
          <a:p>
            <a:endParaRPr lang="en-US" dirty="0"/>
          </a:p>
          <a:p>
            <a:endParaRPr lang="en-US" dirty="0"/>
          </a:p>
        </p:txBody>
      </p:sp>
      <p:graphicFrame>
        <p:nvGraphicFramePr>
          <p:cNvPr id="7" name="Table 6" descr="Table showing daily calorie needs. Less active females, 14 to 18 years old, need 1800 calories. Less active males, 14 to 18 years old, need 2000 to 2400 calories. Moderately active females, 14 to 18 years old, need 2000 calories. Moderately active males, 14 to 18 years old, need 2400 to 2800 calories. Active females, 14 to 18 years old, need 2400 calories. Active males, 14 to 18 years old, need 2800 to 3200 calories.">
            <a:extLst>
              <a:ext uri="{FF2B5EF4-FFF2-40B4-BE49-F238E27FC236}">
                <a16:creationId xmlns:a16="http://schemas.microsoft.com/office/drawing/2014/main" id="{BA5CF74E-D21B-038D-73E5-53E1B3B96D20}"/>
              </a:ext>
            </a:extLst>
          </p:cNvPr>
          <p:cNvGraphicFramePr>
            <a:graphicFrameLocks noGrp="1"/>
          </p:cNvGraphicFramePr>
          <p:nvPr>
            <p:extLst>
              <p:ext uri="{D42A27DB-BD31-4B8C-83A1-F6EECF244321}">
                <p14:modId xmlns:p14="http://schemas.microsoft.com/office/powerpoint/2010/main" val="4024961302"/>
              </p:ext>
            </p:extLst>
          </p:nvPr>
        </p:nvGraphicFramePr>
        <p:xfrm>
          <a:off x="3227087" y="4338170"/>
          <a:ext cx="8377084" cy="1878996"/>
        </p:xfrm>
        <a:graphic>
          <a:graphicData uri="http://schemas.openxmlformats.org/drawingml/2006/table">
            <a:tbl>
              <a:tblPr firstRow="1" firstCol="1" bandRow="1"/>
              <a:tblGrid>
                <a:gridCol w="2791714">
                  <a:extLst>
                    <a:ext uri="{9D8B030D-6E8A-4147-A177-3AD203B41FA5}">
                      <a16:colId xmlns:a16="http://schemas.microsoft.com/office/drawing/2014/main" val="2643320779"/>
                    </a:ext>
                  </a:extLst>
                </a:gridCol>
                <a:gridCol w="2792685">
                  <a:extLst>
                    <a:ext uri="{9D8B030D-6E8A-4147-A177-3AD203B41FA5}">
                      <a16:colId xmlns:a16="http://schemas.microsoft.com/office/drawing/2014/main" val="852251519"/>
                    </a:ext>
                  </a:extLst>
                </a:gridCol>
                <a:gridCol w="2792685">
                  <a:extLst>
                    <a:ext uri="{9D8B030D-6E8A-4147-A177-3AD203B41FA5}">
                      <a16:colId xmlns:a16="http://schemas.microsoft.com/office/drawing/2014/main" val="426167905"/>
                    </a:ext>
                  </a:extLst>
                </a:gridCol>
              </a:tblGrid>
              <a:tr h="382492">
                <a:tc>
                  <a:txBody>
                    <a:bodyPr/>
                    <a:lstStyle/>
                    <a:p>
                      <a:pPr marL="0" marR="0" indent="0">
                        <a:spcBef>
                          <a:spcPts val="600"/>
                        </a:spcBef>
                        <a:spcAft>
                          <a:spcPts val="300"/>
                        </a:spcAft>
                        <a:buNone/>
                        <a:tabLst>
                          <a:tab pos="152400" algn="r"/>
                        </a:tabLst>
                      </a:pPr>
                      <a:r>
                        <a:rPr lang="en-US"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Activity Level</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spcBef>
                          <a:spcPts val="600"/>
                        </a:spcBef>
                        <a:spcAft>
                          <a:spcPts val="300"/>
                        </a:spcAft>
                        <a:buNone/>
                        <a:tabLst>
                          <a:tab pos="152400" algn="r"/>
                        </a:tabLst>
                      </a:pPr>
                      <a:r>
                        <a:rPr lang="en-US"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Females, 14–18 years</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spcBef>
                          <a:spcPts val="600"/>
                        </a:spcBef>
                        <a:spcAft>
                          <a:spcPts val="300"/>
                        </a:spcAft>
                        <a:buNone/>
                        <a:tabLst>
                          <a:tab pos="152400" algn="r"/>
                        </a:tabLst>
                      </a:pPr>
                      <a:r>
                        <a:rPr lang="en-US"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Males, 14–18 years</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05340223"/>
                  </a:ext>
                </a:extLst>
              </a:tr>
              <a:tr h="382492">
                <a:tc>
                  <a:txBody>
                    <a:bodyPr/>
                    <a:lstStyle/>
                    <a:p>
                      <a:pPr marL="0" marR="0" indent="0">
                        <a:spcBef>
                          <a:spcPts val="600"/>
                        </a:spcBef>
                        <a:spcAft>
                          <a:spcPts val="300"/>
                        </a:spcAft>
                        <a:buNone/>
                        <a:tabLst>
                          <a:tab pos="152400" algn="r"/>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Less Active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spcBef>
                          <a:spcPts val="600"/>
                        </a:spcBef>
                        <a:spcAft>
                          <a:spcPts val="300"/>
                        </a:spcAft>
                        <a:buNone/>
                        <a:tabLst>
                          <a:tab pos="152400" algn="r"/>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1,800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spcBef>
                          <a:spcPts val="600"/>
                        </a:spcBef>
                        <a:spcAft>
                          <a:spcPts val="300"/>
                        </a:spcAft>
                        <a:buNone/>
                        <a:tabLst>
                          <a:tab pos="152400" algn="r"/>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2,000–2,400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6745293"/>
                  </a:ext>
                </a:extLst>
              </a:tr>
              <a:tr h="382492">
                <a:tc>
                  <a:txBody>
                    <a:bodyPr/>
                    <a:lstStyle/>
                    <a:p>
                      <a:pPr marL="0" marR="0" indent="0">
                        <a:spcBef>
                          <a:spcPts val="600"/>
                        </a:spcBef>
                        <a:spcAft>
                          <a:spcPts val="300"/>
                        </a:spcAft>
                        <a:buNone/>
                        <a:tabLst>
                          <a:tab pos="152400" algn="r"/>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Moderately Active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spcBef>
                          <a:spcPts val="600"/>
                        </a:spcBef>
                        <a:spcAft>
                          <a:spcPts val="300"/>
                        </a:spcAft>
                        <a:buNone/>
                        <a:tabLst>
                          <a:tab pos="152400" algn="r"/>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spcBef>
                          <a:spcPts val="600"/>
                        </a:spcBef>
                        <a:spcAft>
                          <a:spcPts val="300"/>
                        </a:spcAft>
                        <a:buNone/>
                        <a:tabLst>
                          <a:tab pos="152400" algn="r"/>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2,400–2,800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3637395"/>
                  </a:ext>
                </a:extLst>
              </a:tr>
              <a:tr h="382492">
                <a:tc>
                  <a:txBody>
                    <a:bodyPr/>
                    <a:lstStyle/>
                    <a:p>
                      <a:pPr marL="0" marR="0" indent="0">
                        <a:spcBef>
                          <a:spcPts val="600"/>
                        </a:spcBef>
                        <a:spcAft>
                          <a:spcPts val="300"/>
                        </a:spcAft>
                        <a:buNone/>
                        <a:tabLst>
                          <a:tab pos="152400" algn="r"/>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Active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spcBef>
                          <a:spcPts val="600"/>
                        </a:spcBef>
                        <a:spcAft>
                          <a:spcPts val="300"/>
                        </a:spcAft>
                        <a:buNone/>
                        <a:tabLst>
                          <a:tab pos="152400" algn="r"/>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2,400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spcBef>
                          <a:spcPts val="600"/>
                        </a:spcBef>
                        <a:spcAft>
                          <a:spcPts val="300"/>
                        </a:spcAft>
                        <a:buNone/>
                        <a:tabLst>
                          <a:tab pos="152400" algn="r"/>
                        </a:tabLst>
                      </a:pP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2,800–3,200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040541"/>
                  </a:ext>
                </a:extLst>
              </a:tr>
            </a:tbl>
          </a:graphicData>
        </a:graphic>
      </p:graphicFrame>
      <p:sp>
        <p:nvSpPr>
          <p:cNvPr id="9" name="Rectangle 8" descr="Daily calorie needs">
            <a:extLst>
              <a:ext uri="{FF2B5EF4-FFF2-40B4-BE49-F238E27FC236}">
                <a16:creationId xmlns:a16="http://schemas.microsoft.com/office/drawing/2014/main" id="{CECC3849-3D36-D152-B91B-C17182A8AB0E}"/>
              </a:ext>
              <a:ext uri="{C183D7F6-B498-43B3-948B-1728B52AA6E4}">
                <adec:decorative xmlns:adec="http://schemas.microsoft.com/office/drawing/2017/decorative" val="0"/>
              </a:ext>
            </a:extLst>
          </p:cNvPr>
          <p:cNvSpPr/>
          <p:nvPr/>
        </p:nvSpPr>
        <p:spPr>
          <a:xfrm>
            <a:off x="1543664" y="4329372"/>
            <a:ext cx="1366684" cy="188779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CB1253F-DA8C-799F-C4BC-B6CA7822A16B}"/>
              </a:ext>
            </a:extLst>
          </p:cNvPr>
          <p:cNvSpPr txBox="1"/>
          <p:nvPr/>
        </p:nvSpPr>
        <p:spPr>
          <a:xfrm>
            <a:off x="1591771" y="4673104"/>
            <a:ext cx="1270469"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Daily</a:t>
            </a:r>
          </a:p>
          <a:p>
            <a:r>
              <a:rPr lang="en-US" sz="2400" b="1" dirty="0">
                <a:latin typeface="Arial" panose="020B0604020202020204" pitchFamily="34" charset="0"/>
                <a:cs typeface="Arial" panose="020B0604020202020204" pitchFamily="34" charset="0"/>
              </a:rPr>
              <a:t>Calorie</a:t>
            </a:r>
          </a:p>
          <a:p>
            <a:r>
              <a:rPr lang="en-US" sz="2400" b="1" dirty="0">
                <a:latin typeface="Arial" panose="020B0604020202020204" pitchFamily="34" charset="0"/>
                <a:cs typeface="Arial" panose="020B0604020202020204" pitchFamily="34" charset="0"/>
              </a:rPr>
              <a:t>Needs</a:t>
            </a:r>
          </a:p>
        </p:txBody>
      </p:sp>
    </p:spTree>
    <p:extLst>
      <p:ext uri="{BB962C8B-B14F-4D97-AF65-F5344CB8AC3E}">
        <p14:creationId xmlns:p14="http://schemas.microsoft.com/office/powerpoint/2010/main" val="42717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DE60C0-2904-E729-9D2B-AEF7DBB73B8C}"/>
              </a:ext>
            </a:extLst>
          </p:cNvPr>
          <p:cNvSpPr>
            <a:spLocks noGrp="1"/>
          </p:cNvSpPr>
          <p:nvPr>
            <p:ph type="title"/>
          </p:nvPr>
        </p:nvSpPr>
        <p:spPr/>
        <p:txBody>
          <a:bodyPr/>
          <a:lstStyle/>
          <a:p>
            <a:r>
              <a:rPr lang="en-US" dirty="0"/>
              <a:t>Calorie Level Patterns for Food Groups</a:t>
            </a:r>
          </a:p>
        </p:txBody>
      </p:sp>
      <p:graphicFrame>
        <p:nvGraphicFramePr>
          <p:cNvPr id="8" name="Content Placeholder 7" descr="Table showing calorie level patterns for six food groups">
            <a:extLst>
              <a:ext uri="{FF2B5EF4-FFF2-40B4-BE49-F238E27FC236}">
                <a16:creationId xmlns:a16="http://schemas.microsoft.com/office/drawing/2014/main" id="{83E5C6C2-DFF6-F3CB-DC6D-364B486B3740}"/>
              </a:ext>
            </a:extLst>
          </p:cNvPr>
          <p:cNvGraphicFramePr>
            <a:graphicFrameLocks noGrp="1"/>
          </p:cNvGraphicFramePr>
          <p:nvPr>
            <p:ph idx="1"/>
            <p:extLst>
              <p:ext uri="{D42A27DB-BD31-4B8C-83A1-F6EECF244321}">
                <p14:modId xmlns:p14="http://schemas.microsoft.com/office/powerpoint/2010/main" val="3058752584"/>
              </p:ext>
            </p:extLst>
          </p:nvPr>
        </p:nvGraphicFramePr>
        <p:xfrm>
          <a:off x="1124513" y="1877962"/>
          <a:ext cx="9942973" cy="4313442"/>
        </p:xfrm>
        <a:graphic>
          <a:graphicData uri="http://schemas.openxmlformats.org/drawingml/2006/table">
            <a:tbl>
              <a:tblPr firstRow="1"/>
              <a:tblGrid>
                <a:gridCol w="2039211">
                  <a:extLst>
                    <a:ext uri="{9D8B030D-6E8A-4147-A177-3AD203B41FA5}">
                      <a16:colId xmlns:a16="http://schemas.microsoft.com/office/drawing/2014/main" val="3890159330"/>
                    </a:ext>
                  </a:extLst>
                </a:gridCol>
                <a:gridCol w="2144074">
                  <a:extLst>
                    <a:ext uri="{9D8B030D-6E8A-4147-A177-3AD203B41FA5}">
                      <a16:colId xmlns:a16="http://schemas.microsoft.com/office/drawing/2014/main" val="1703371396"/>
                    </a:ext>
                  </a:extLst>
                </a:gridCol>
                <a:gridCol w="1724742">
                  <a:extLst>
                    <a:ext uri="{9D8B030D-6E8A-4147-A177-3AD203B41FA5}">
                      <a16:colId xmlns:a16="http://schemas.microsoft.com/office/drawing/2014/main" val="363480273"/>
                    </a:ext>
                  </a:extLst>
                </a:gridCol>
                <a:gridCol w="1344982">
                  <a:extLst>
                    <a:ext uri="{9D8B030D-6E8A-4147-A177-3AD203B41FA5}">
                      <a16:colId xmlns:a16="http://schemas.microsoft.com/office/drawing/2014/main" val="1476683929"/>
                    </a:ext>
                  </a:extLst>
                </a:gridCol>
                <a:gridCol w="1344982">
                  <a:extLst>
                    <a:ext uri="{9D8B030D-6E8A-4147-A177-3AD203B41FA5}">
                      <a16:colId xmlns:a16="http://schemas.microsoft.com/office/drawing/2014/main" val="3244560146"/>
                    </a:ext>
                  </a:extLst>
                </a:gridCol>
                <a:gridCol w="1344982">
                  <a:extLst>
                    <a:ext uri="{9D8B030D-6E8A-4147-A177-3AD203B41FA5}">
                      <a16:colId xmlns:a16="http://schemas.microsoft.com/office/drawing/2014/main" val="181026200"/>
                    </a:ext>
                  </a:extLst>
                </a:gridCol>
              </a:tblGrid>
              <a:tr h="350630">
                <a:tc>
                  <a:txBody>
                    <a:bodyPr/>
                    <a:lstStyle/>
                    <a:p>
                      <a:pPr marL="0" marR="0" fontAlgn="ctr">
                        <a:lnSpc>
                          <a:spcPts val="1300"/>
                        </a:lnSpc>
                        <a:spcBef>
                          <a:spcPts val="300"/>
                        </a:spcBef>
                        <a:spcAft>
                          <a:spcPts val="1000"/>
                        </a:spcAft>
                        <a:buNone/>
                      </a:pPr>
                      <a:r>
                        <a:rPr lang="en-US" sz="2400" b="1" kern="100" dirty="0">
                          <a:solidFill>
                            <a:srgbClr val="000000"/>
                          </a:solidFill>
                          <a:effectLst/>
                          <a:latin typeface="Myriad Pro"/>
                          <a:ea typeface="Calibri" panose="020F0502020204030204" pitchFamily="34" charset="0"/>
                          <a:cs typeface="Myriad Pro"/>
                        </a:rPr>
                        <a:t>Food Group</a:t>
                      </a:r>
                      <a:endParaRPr lang="en-US" sz="2400" kern="100" dirty="0">
                        <a:effectLst/>
                        <a:latin typeface="Aptos" panose="020B000402020202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DFB6"/>
                    </a:solidFill>
                  </a:tcPr>
                </a:tc>
                <a:tc gridSpan="5">
                  <a:txBody>
                    <a:bodyPr/>
                    <a:lstStyle/>
                    <a:p>
                      <a:pPr marL="0" marR="0" algn="ctr" fontAlgn="ctr">
                        <a:lnSpc>
                          <a:spcPts val="1300"/>
                        </a:lnSpc>
                        <a:spcBef>
                          <a:spcPts val="300"/>
                        </a:spcBef>
                        <a:spcAft>
                          <a:spcPts val="1000"/>
                        </a:spcAft>
                        <a:buNone/>
                      </a:pPr>
                      <a:r>
                        <a:rPr lang="en-US" sz="2400" b="1" kern="100" dirty="0">
                          <a:solidFill>
                            <a:srgbClr val="000000"/>
                          </a:solidFill>
                          <a:effectLst/>
                          <a:latin typeface="Myriad Pro"/>
                          <a:ea typeface="Calibri" panose="020F0502020204030204" pitchFamily="34" charset="0"/>
                          <a:cs typeface="Myriad Pro"/>
                        </a:rPr>
                        <a:t>Calorie Level Pattern</a:t>
                      </a:r>
                      <a:endParaRPr lang="en-US" sz="2400" kern="100" dirty="0">
                        <a:effectLst/>
                        <a:latin typeface="Aptos" panose="020B000402020202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DFB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99187933"/>
                  </a:ext>
                </a:extLst>
              </a:tr>
              <a:tr h="432611">
                <a:tc>
                  <a:txBody>
                    <a:bodyPr/>
                    <a:lstStyle/>
                    <a:p>
                      <a:pPr marL="0" marR="0">
                        <a:lnSpc>
                          <a:spcPct val="107000"/>
                        </a:lnSpc>
                        <a:spcAft>
                          <a:spcPts val="800"/>
                        </a:spcAft>
                        <a:buNone/>
                      </a:pPr>
                      <a:r>
                        <a:rPr lang="en-US" sz="1800" kern="100">
                          <a:effectLst/>
                          <a:latin typeface="Myriad Pro"/>
                          <a:ea typeface="Calibri" panose="020F0502020204030204" pitchFamily="34" charset="0"/>
                          <a:cs typeface="Times New Roman" panose="02020603050405020304" pitchFamily="18" charset="0"/>
                        </a:rPr>
                        <a:t> </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63500" marR="63500" marT="63500" marB="63500" anchor="b">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CBF1"/>
                    </a:solidFill>
                  </a:tcPr>
                </a:tc>
                <a:tc>
                  <a:txBody>
                    <a:bodyPr/>
                    <a:lstStyle/>
                    <a:p>
                      <a:pPr marL="0" marR="0" algn="ctr" fontAlgn="ctr">
                        <a:lnSpc>
                          <a:spcPts val="1300"/>
                        </a:lnSpc>
                        <a:spcAft>
                          <a:spcPts val="1000"/>
                        </a:spcAft>
                        <a:buNone/>
                      </a:pPr>
                      <a:r>
                        <a:rPr lang="en-US" sz="1800" b="1" kern="100" dirty="0">
                          <a:solidFill>
                            <a:srgbClr val="000000"/>
                          </a:solidFill>
                          <a:effectLst/>
                          <a:latin typeface="Myriad Pro"/>
                          <a:ea typeface="Calibri" panose="020F0502020204030204" pitchFamily="34" charset="0"/>
                          <a:cs typeface="Myriad Pro"/>
                        </a:rPr>
                        <a:t>1,600</a:t>
                      </a:r>
                      <a:endParaRPr lang="en-US" sz="1800" kern="100" dirty="0">
                        <a:effectLst/>
                        <a:latin typeface="Aptos" panose="020B0004020202020204" pitchFamily="34" charset="0"/>
                        <a:ea typeface="Calibri" panose="020F0502020204030204" pitchFamily="34" charset="0"/>
                        <a:cs typeface="Times New Roman" panose="02020603050405020304" pitchFamily="18" charset="0"/>
                      </a:endParaRPr>
                    </a:p>
                  </a:txBody>
                  <a:tcPr marL="63500" marR="63500" marT="63500" marB="63500" anchor="b">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CBF1"/>
                    </a:solidFill>
                  </a:tcPr>
                </a:tc>
                <a:tc>
                  <a:txBody>
                    <a:bodyPr/>
                    <a:lstStyle/>
                    <a:p>
                      <a:pPr marL="0" marR="0" algn="ctr" fontAlgn="ctr">
                        <a:lnSpc>
                          <a:spcPts val="1300"/>
                        </a:lnSpc>
                        <a:spcAft>
                          <a:spcPts val="1000"/>
                        </a:spcAft>
                        <a:buNone/>
                      </a:pPr>
                      <a:r>
                        <a:rPr lang="en-US" sz="1800" b="1" kern="100">
                          <a:solidFill>
                            <a:srgbClr val="000000"/>
                          </a:solidFill>
                          <a:effectLst/>
                          <a:latin typeface="Myriad Pro"/>
                          <a:ea typeface="Calibri" panose="020F0502020204030204" pitchFamily="34" charset="0"/>
                          <a:cs typeface="Myriad Pro"/>
                        </a:rPr>
                        <a:t>1,800</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63500" marR="63500" marT="63500" marB="63500" anchor="b">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CBF1"/>
                    </a:solidFill>
                  </a:tcPr>
                </a:tc>
                <a:tc>
                  <a:txBody>
                    <a:bodyPr/>
                    <a:lstStyle/>
                    <a:p>
                      <a:pPr marL="0" marR="0" algn="ctr" fontAlgn="ctr">
                        <a:lnSpc>
                          <a:spcPts val="1300"/>
                        </a:lnSpc>
                        <a:spcAft>
                          <a:spcPts val="1000"/>
                        </a:spcAft>
                        <a:buNone/>
                      </a:pPr>
                      <a:r>
                        <a:rPr lang="en-US" sz="1800" b="1" kern="100">
                          <a:solidFill>
                            <a:srgbClr val="000000"/>
                          </a:solidFill>
                          <a:effectLst/>
                          <a:latin typeface="Myriad Pro"/>
                          <a:ea typeface="Calibri" panose="020F0502020204030204" pitchFamily="34" charset="0"/>
                          <a:cs typeface="Myriad Pro"/>
                        </a:rPr>
                        <a:t>2,000</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63500" marR="63500" marT="63500" marB="63500" anchor="b">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CBF1"/>
                    </a:solidFill>
                  </a:tcPr>
                </a:tc>
                <a:tc>
                  <a:txBody>
                    <a:bodyPr/>
                    <a:lstStyle/>
                    <a:p>
                      <a:pPr marL="0" marR="0" algn="ctr" fontAlgn="ctr">
                        <a:lnSpc>
                          <a:spcPts val="1300"/>
                        </a:lnSpc>
                        <a:spcAft>
                          <a:spcPts val="1000"/>
                        </a:spcAft>
                        <a:buNone/>
                      </a:pPr>
                      <a:r>
                        <a:rPr lang="en-US" sz="1800" b="1" kern="100">
                          <a:solidFill>
                            <a:srgbClr val="000000"/>
                          </a:solidFill>
                          <a:effectLst/>
                          <a:latin typeface="Myriad Pro"/>
                          <a:ea typeface="Calibri" panose="020F0502020204030204" pitchFamily="34" charset="0"/>
                          <a:cs typeface="Myriad Pro"/>
                        </a:rPr>
                        <a:t>2,200</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63500" marR="63500" marT="63500" marB="63500" anchor="b">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CBF1"/>
                    </a:solidFill>
                  </a:tcPr>
                </a:tc>
                <a:tc>
                  <a:txBody>
                    <a:bodyPr/>
                    <a:lstStyle/>
                    <a:p>
                      <a:pPr marL="0" marR="0" algn="ctr" fontAlgn="ctr">
                        <a:lnSpc>
                          <a:spcPts val="1300"/>
                        </a:lnSpc>
                        <a:spcAft>
                          <a:spcPts val="1000"/>
                        </a:spcAft>
                        <a:buNone/>
                      </a:pPr>
                      <a:r>
                        <a:rPr lang="en-US" sz="1800" b="1" kern="100">
                          <a:solidFill>
                            <a:srgbClr val="000000"/>
                          </a:solidFill>
                          <a:effectLst/>
                          <a:latin typeface="Myriad Pro"/>
                          <a:ea typeface="Calibri" panose="020F0502020204030204" pitchFamily="34" charset="0"/>
                          <a:cs typeface="Myriad Pro"/>
                        </a:rPr>
                        <a:t>2,400</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63500" marR="63500" marT="63500" marB="63500" anchor="b">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CBF1"/>
                    </a:solidFill>
                  </a:tcPr>
                </a:tc>
                <a:extLst>
                  <a:ext uri="{0D108BD9-81ED-4DB2-BD59-A6C34878D82A}">
                    <a16:rowId xmlns:a16="http://schemas.microsoft.com/office/drawing/2014/main" val="1395261374"/>
                  </a:ext>
                </a:extLst>
              </a:tr>
              <a:tr h="991391">
                <a:tc>
                  <a:txBody>
                    <a:bodyPr/>
                    <a:lstStyle/>
                    <a:p>
                      <a:pPr marL="0" marR="0" fontAlgn="ctr">
                        <a:lnSpc>
                          <a:spcPts val="1300"/>
                        </a:lnSpc>
                        <a:spcAft>
                          <a:spcPts val="1000"/>
                        </a:spcAft>
                        <a:buNone/>
                      </a:pPr>
                      <a:r>
                        <a:rPr lang="en-US" sz="1800" b="1" kern="100" dirty="0">
                          <a:solidFill>
                            <a:srgbClr val="000000"/>
                          </a:solidFill>
                          <a:effectLst/>
                          <a:latin typeface="Myriad Pro"/>
                          <a:ea typeface="Calibri" panose="020F0502020204030204" pitchFamily="34" charset="0"/>
                          <a:cs typeface="Myriad Pro"/>
                        </a:rPr>
                        <a:t>Grains* </a:t>
                      </a:r>
                    </a:p>
                    <a:p>
                      <a:pPr marL="0" marR="0" fontAlgn="ctr">
                        <a:lnSpc>
                          <a:spcPct val="100000"/>
                        </a:lnSpc>
                        <a:spcAft>
                          <a:spcPts val="1000"/>
                        </a:spcAft>
                        <a:buNone/>
                      </a:pPr>
                      <a:r>
                        <a:rPr lang="en-US" sz="1800" b="1" kern="100" dirty="0">
                          <a:solidFill>
                            <a:srgbClr val="000000"/>
                          </a:solidFill>
                          <a:effectLst/>
                          <a:latin typeface="Myriad Pro"/>
                          <a:ea typeface="Calibri" panose="020F0502020204030204" pitchFamily="34" charset="0"/>
                          <a:cs typeface="Myriad Pro"/>
                        </a:rPr>
                        <a:t>(Whole Grains Recommended)</a:t>
                      </a:r>
                      <a:endParaRPr lang="en-US" sz="1800" kern="100" dirty="0">
                        <a:effectLst/>
                        <a:latin typeface="Aptos" panose="020B000402020202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DFB6"/>
                    </a:solidFill>
                  </a:tcPr>
                </a:tc>
                <a:tc>
                  <a:txBody>
                    <a:bodyPr/>
                    <a:lstStyle/>
                    <a:p>
                      <a:pPr marL="0" marR="0" algn="ctr" fontAlgn="ctr">
                        <a:lnSpc>
                          <a:spcPts val="1300"/>
                        </a:lnSpc>
                        <a:spcBef>
                          <a:spcPts val="400"/>
                        </a:spcBef>
                        <a:spcAft>
                          <a:spcPts val="800"/>
                        </a:spcAft>
                        <a:buNone/>
                      </a:pPr>
                      <a:r>
                        <a:rPr lang="en-US" sz="1800" kern="100" dirty="0">
                          <a:solidFill>
                            <a:srgbClr val="000000"/>
                          </a:solidFill>
                          <a:effectLst/>
                          <a:latin typeface="Myriad Pro"/>
                          <a:ea typeface="Calibri" panose="020F0502020204030204" pitchFamily="34" charset="0"/>
                          <a:cs typeface="Myriad Pro"/>
                        </a:rPr>
                        <a:t>5 oz-eq</a:t>
                      </a:r>
                      <a:endParaRPr lang="en-US" sz="1800" kern="100" dirty="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E3FA"/>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6 oz-eq</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E3FA"/>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6 oz-eq</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E3FA"/>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7 oz-eq</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E3FA"/>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8 oz-eq</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E3FA"/>
                    </a:solidFill>
                  </a:tcPr>
                </a:tc>
                <a:extLst>
                  <a:ext uri="{0D108BD9-81ED-4DB2-BD59-A6C34878D82A}">
                    <a16:rowId xmlns:a16="http://schemas.microsoft.com/office/drawing/2014/main" val="3179021328"/>
                  </a:ext>
                </a:extLst>
              </a:tr>
              <a:tr h="423135">
                <a:tc>
                  <a:txBody>
                    <a:bodyPr/>
                    <a:lstStyle/>
                    <a:p>
                      <a:pPr marL="0" marR="0" fontAlgn="ctr">
                        <a:lnSpc>
                          <a:spcPts val="1300"/>
                        </a:lnSpc>
                        <a:spcAft>
                          <a:spcPts val="1000"/>
                        </a:spcAft>
                        <a:buNone/>
                      </a:pPr>
                      <a:r>
                        <a:rPr lang="en-US" sz="1800" b="1" kern="100" dirty="0">
                          <a:solidFill>
                            <a:srgbClr val="000000"/>
                          </a:solidFill>
                          <a:effectLst/>
                          <a:latin typeface="Myriad Pro"/>
                          <a:ea typeface="Calibri" panose="020F0502020204030204" pitchFamily="34" charset="0"/>
                          <a:cs typeface="Myriad Pro"/>
                        </a:rPr>
                        <a:t>Vegetables**</a:t>
                      </a:r>
                      <a:endParaRPr lang="en-US" sz="1800" kern="100" dirty="0">
                        <a:effectLst/>
                        <a:latin typeface="Aptos" panose="020B000402020202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DFB6"/>
                    </a:solidFill>
                  </a:tcPr>
                </a:tc>
                <a:tc>
                  <a:txBody>
                    <a:bodyPr/>
                    <a:lstStyle/>
                    <a:p>
                      <a:pPr marL="0" marR="0" algn="ctr" fontAlgn="ctr">
                        <a:lnSpc>
                          <a:spcPts val="1300"/>
                        </a:lnSpc>
                        <a:spcBef>
                          <a:spcPts val="400"/>
                        </a:spcBef>
                        <a:spcAft>
                          <a:spcPts val="800"/>
                        </a:spcAft>
                        <a:buNone/>
                      </a:pPr>
                      <a:r>
                        <a:rPr lang="en-US" sz="1800" kern="100" dirty="0">
                          <a:solidFill>
                            <a:srgbClr val="000000"/>
                          </a:solidFill>
                          <a:effectLst/>
                          <a:latin typeface="Myriad Pro"/>
                          <a:ea typeface="Calibri" panose="020F0502020204030204" pitchFamily="34" charset="0"/>
                          <a:cs typeface="Myriad Pro"/>
                        </a:rPr>
                        <a:t>2 c-eq</a:t>
                      </a:r>
                      <a:endParaRPr lang="en-US" sz="1800" kern="100" dirty="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FFD"/>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2½ c-eq</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FFD"/>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2½ c-eq</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FFD"/>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3 c-eq</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FFD"/>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3 c-eq</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FFD"/>
                    </a:solidFill>
                  </a:tcPr>
                </a:tc>
                <a:extLst>
                  <a:ext uri="{0D108BD9-81ED-4DB2-BD59-A6C34878D82A}">
                    <a16:rowId xmlns:a16="http://schemas.microsoft.com/office/drawing/2014/main" val="3782906355"/>
                  </a:ext>
                </a:extLst>
              </a:tr>
              <a:tr h="423135">
                <a:tc>
                  <a:txBody>
                    <a:bodyPr/>
                    <a:lstStyle/>
                    <a:p>
                      <a:pPr marL="0" marR="0" fontAlgn="ctr">
                        <a:lnSpc>
                          <a:spcPts val="1300"/>
                        </a:lnSpc>
                        <a:spcAft>
                          <a:spcPts val="1000"/>
                        </a:spcAft>
                        <a:buNone/>
                      </a:pPr>
                      <a:r>
                        <a:rPr lang="en-US" sz="1800" b="1" kern="100">
                          <a:solidFill>
                            <a:srgbClr val="000000"/>
                          </a:solidFill>
                          <a:effectLst/>
                          <a:latin typeface="Myriad Pro"/>
                          <a:ea typeface="Calibri" panose="020F0502020204030204" pitchFamily="34" charset="0"/>
                          <a:cs typeface="Myriad Pro"/>
                        </a:rPr>
                        <a:t>Fruits**</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DFB6"/>
                    </a:solidFill>
                  </a:tcPr>
                </a:tc>
                <a:tc>
                  <a:txBody>
                    <a:bodyPr/>
                    <a:lstStyle/>
                    <a:p>
                      <a:pPr marL="0" marR="0" algn="ctr" fontAlgn="ctr">
                        <a:lnSpc>
                          <a:spcPts val="1300"/>
                        </a:lnSpc>
                        <a:spcBef>
                          <a:spcPts val="400"/>
                        </a:spcBef>
                        <a:spcAft>
                          <a:spcPts val="800"/>
                        </a:spcAft>
                        <a:buNone/>
                      </a:pPr>
                      <a:r>
                        <a:rPr lang="en-US" sz="1800" kern="100" dirty="0">
                          <a:solidFill>
                            <a:srgbClr val="000000"/>
                          </a:solidFill>
                          <a:effectLst/>
                          <a:latin typeface="Myriad Pro"/>
                          <a:ea typeface="Calibri" panose="020F0502020204030204" pitchFamily="34" charset="0"/>
                          <a:cs typeface="Myriad Pro"/>
                        </a:rPr>
                        <a:t>1½ c-eq</a:t>
                      </a:r>
                      <a:endParaRPr lang="en-US" sz="1800" kern="100" dirty="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E3FA"/>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1½ c-eq</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E3FA"/>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2 c-eq</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E3FA"/>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2 c-eq</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E3FA"/>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2 c-eq</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E3FA"/>
                    </a:solidFill>
                  </a:tcPr>
                </a:tc>
                <a:extLst>
                  <a:ext uri="{0D108BD9-81ED-4DB2-BD59-A6C34878D82A}">
                    <a16:rowId xmlns:a16="http://schemas.microsoft.com/office/drawing/2014/main" val="3902523084"/>
                  </a:ext>
                </a:extLst>
              </a:tr>
              <a:tr h="423135">
                <a:tc>
                  <a:txBody>
                    <a:bodyPr/>
                    <a:lstStyle/>
                    <a:p>
                      <a:pPr marL="0" marR="0" fontAlgn="ctr">
                        <a:lnSpc>
                          <a:spcPts val="1300"/>
                        </a:lnSpc>
                        <a:spcAft>
                          <a:spcPts val="1000"/>
                        </a:spcAft>
                        <a:buNone/>
                      </a:pPr>
                      <a:r>
                        <a:rPr lang="en-US" sz="1800" b="1" kern="100" spc="-30">
                          <a:solidFill>
                            <a:srgbClr val="000000"/>
                          </a:solidFill>
                          <a:effectLst/>
                          <a:latin typeface="Myriad Pro"/>
                          <a:ea typeface="Calibri" panose="020F0502020204030204" pitchFamily="34" charset="0"/>
                          <a:cs typeface="Myriad Pro"/>
                        </a:rPr>
                        <a:t>Protein Foods*</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DFB6"/>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5 oz-eq</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FFD"/>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5 oz-eq</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FFD"/>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5½ oz-eq</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FFD"/>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6 oz-eq</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FFD"/>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6½ oz-eq</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FFD"/>
                    </a:solidFill>
                  </a:tcPr>
                </a:tc>
                <a:extLst>
                  <a:ext uri="{0D108BD9-81ED-4DB2-BD59-A6C34878D82A}">
                    <a16:rowId xmlns:a16="http://schemas.microsoft.com/office/drawing/2014/main" val="1993146407"/>
                  </a:ext>
                </a:extLst>
              </a:tr>
              <a:tr h="423135">
                <a:tc>
                  <a:txBody>
                    <a:bodyPr/>
                    <a:lstStyle/>
                    <a:p>
                      <a:pPr marL="0" marR="0" fontAlgn="ctr">
                        <a:lnSpc>
                          <a:spcPts val="1300"/>
                        </a:lnSpc>
                        <a:spcAft>
                          <a:spcPts val="1000"/>
                        </a:spcAft>
                        <a:buNone/>
                      </a:pPr>
                      <a:r>
                        <a:rPr lang="en-US" sz="1800" b="1" kern="100">
                          <a:solidFill>
                            <a:srgbClr val="000000"/>
                          </a:solidFill>
                          <a:effectLst/>
                          <a:latin typeface="Myriad Pro"/>
                          <a:ea typeface="Calibri" panose="020F0502020204030204" pitchFamily="34" charset="0"/>
                          <a:cs typeface="Myriad Pro"/>
                        </a:rPr>
                        <a:t>Dairy**</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DFB6"/>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3 c-eq</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E3FA"/>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3 c-eq</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E3FA"/>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3 c-eq</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E3FA"/>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3 c-eq</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E3FA"/>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3 c-eq</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E3FA"/>
                    </a:solidFill>
                  </a:tcPr>
                </a:tc>
                <a:extLst>
                  <a:ext uri="{0D108BD9-81ED-4DB2-BD59-A6C34878D82A}">
                    <a16:rowId xmlns:a16="http://schemas.microsoft.com/office/drawing/2014/main" val="3077812315"/>
                  </a:ext>
                </a:extLst>
              </a:tr>
              <a:tr h="423135">
                <a:tc>
                  <a:txBody>
                    <a:bodyPr/>
                    <a:lstStyle/>
                    <a:p>
                      <a:pPr marL="0" marR="0" fontAlgn="ctr">
                        <a:lnSpc>
                          <a:spcPts val="1300"/>
                        </a:lnSpc>
                        <a:spcAft>
                          <a:spcPts val="1000"/>
                        </a:spcAft>
                        <a:buNone/>
                      </a:pPr>
                      <a:r>
                        <a:rPr lang="en-US" sz="1800" b="1" kern="100">
                          <a:solidFill>
                            <a:srgbClr val="000000"/>
                          </a:solidFill>
                          <a:effectLst/>
                          <a:latin typeface="Myriad Pro"/>
                          <a:ea typeface="Calibri" panose="020F0502020204030204" pitchFamily="34" charset="0"/>
                          <a:cs typeface="Myriad Pro"/>
                        </a:rPr>
                        <a:t>Fats and Oils</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63500" marR="635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DFB6"/>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5 tsp.</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FFD"/>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5 tsp.</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FFD"/>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6 tsp.</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FFD"/>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6 tsp.</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FFD"/>
                    </a:solidFill>
                  </a:tcPr>
                </a:tc>
                <a:tc>
                  <a:txBody>
                    <a:bodyPr/>
                    <a:lstStyle/>
                    <a:p>
                      <a:pPr marL="0" marR="0" algn="ctr" fontAlgn="ctr">
                        <a:lnSpc>
                          <a:spcPts val="1300"/>
                        </a:lnSpc>
                        <a:spcBef>
                          <a:spcPts val="400"/>
                        </a:spcBef>
                        <a:spcAft>
                          <a:spcPts val="800"/>
                        </a:spcAft>
                        <a:buNone/>
                      </a:pPr>
                      <a:r>
                        <a:rPr lang="en-US" sz="1800" kern="100">
                          <a:solidFill>
                            <a:srgbClr val="000000"/>
                          </a:solidFill>
                          <a:effectLst/>
                          <a:latin typeface="Myriad Pro"/>
                          <a:ea typeface="Calibri" panose="020F0502020204030204" pitchFamily="34" charset="0"/>
                          <a:cs typeface="Myriad Pro"/>
                        </a:rPr>
                        <a:t>7 tsp.</a:t>
                      </a:r>
                      <a:endParaRPr lang="en-US" sz="1800" kern="100">
                        <a:effectLst/>
                        <a:latin typeface="Aptos" panose="020B0004020202020204" pitchFamily="34" charset="0"/>
                        <a:ea typeface="Calibri" panose="020F0502020204030204" pitchFamily="34" charset="0"/>
                        <a:cs typeface="Times New Roman" panose="02020603050405020304" pitchFamily="18" charset="0"/>
                      </a:endParaRPr>
                    </a:p>
                  </a:txBody>
                  <a:tcPr marL="38100" marR="38100" marT="63500" marB="63500" anchor="ctr">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FFD"/>
                    </a:solidFill>
                  </a:tcPr>
                </a:tc>
                <a:extLst>
                  <a:ext uri="{0D108BD9-81ED-4DB2-BD59-A6C34878D82A}">
                    <a16:rowId xmlns:a16="http://schemas.microsoft.com/office/drawing/2014/main" val="207185796"/>
                  </a:ext>
                </a:extLst>
              </a:tr>
              <a:tr h="423135">
                <a:tc gridSpan="6">
                  <a:txBody>
                    <a:bodyPr/>
                    <a:lstStyle/>
                    <a:p>
                      <a:pPr marL="0" marR="0" fontAlgn="ctr">
                        <a:lnSpc>
                          <a:spcPts val="1300"/>
                        </a:lnSpc>
                        <a:spcAft>
                          <a:spcPts val="1000"/>
                        </a:spcAft>
                        <a:buNone/>
                      </a:pPr>
                      <a:r>
                        <a:rPr lang="en-US" sz="1800" kern="100" dirty="0">
                          <a:solidFill>
                            <a:srgbClr val="000000"/>
                          </a:solidFill>
                          <a:effectLst/>
                          <a:latin typeface="Myriad Pro"/>
                          <a:ea typeface="Calibri" panose="020F0502020204030204" pitchFamily="34" charset="0"/>
                          <a:cs typeface="Myriad Pro"/>
                        </a:rPr>
                        <a:t>* Servings in these groups are ounce-equivalents (oz-eq). ** Servings in these groups are in cups.</a:t>
                      </a:r>
                      <a:endParaRPr lang="en-US" sz="1800" kern="100" dirty="0">
                        <a:effectLst/>
                        <a:latin typeface="Aptos" panose="020B000402020202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7DC6"/>
                      </a:solidFill>
                      <a:prstDash val="solid"/>
                      <a:round/>
                      <a:headEnd type="none" w="med" len="med"/>
                      <a:tailEnd type="none" w="med" len="med"/>
                    </a:lnL>
                    <a:lnR w="12700" cap="flat" cmpd="sng" algn="ctr">
                      <a:solidFill>
                        <a:srgbClr val="007DC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DFB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41295077"/>
                  </a:ext>
                </a:extLst>
              </a:tr>
            </a:tbl>
          </a:graphicData>
        </a:graphic>
      </p:graphicFrame>
      <p:sp>
        <p:nvSpPr>
          <p:cNvPr id="2" name="TextBox 1">
            <a:extLst>
              <a:ext uri="{FF2B5EF4-FFF2-40B4-BE49-F238E27FC236}">
                <a16:creationId xmlns:a16="http://schemas.microsoft.com/office/drawing/2014/main" id="{ECA53C04-9576-6891-262D-057E2AC872F2}"/>
              </a:ext>
            </a:extLst>
          </p:cNvPr>
          <p:cNvSpPr txBox="1"/>
          <p:nvPr/>
        </p:nvSpPr>
        <p:spPr>
          <a:xfrm>
            <a:off x="7833040" y="6191401"/>
            <a:ext cx="3234446" cy="276999"/>
          </a:xfrm>
          <a:prstGeom prst="rect">
            <a:avLst/>
          </a:prstGeom>
          <a:noFill/>
        </p:spPr>
        <p:txBody>
          <a:bodyPr wrap="square" rtlCol="0">
            <a:spAutoFit/>
          </a:bodyPr>
          <a:lstStyle/>
          <a:p>
            <a:pPr algn="r"/>
            <a:r>
              <a:rPr lang="en-US" sz="1200" i="1" dirty="0">
                <a:latin typeface="Arial" panose="020B0604020202020204" pitchFamily="34" charset="0"/>
                <a:cs typeface="Arial" panose="020B0604020202020204" pitchFamily="34" charset="0"/>
              </a:rPr>
              <a:t>Goodheart-Willcox Publisher</a:t>
            </a:r>
          </a:p>
        </p:txBody>
      </p:sp>
    </p:spTree>
    <p:extLst>
      <p:ext uri="{BB962C8B-B14F-4D97-AF65-F5344CB8AC3E}">
        <p14:creationId xmlns:p14="http://schemas.microsoft.com/office/powerpoint/2010/main" val="3982545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9E6E6-E951-520C-7304-F61B75B36110}"/>
              </a:ext>
            </a:extLst>
          </p:cNvPr>
          <p:cNvSpPr>
            <a:spLocks noGrp="1"/>
          </p:cNvSpPr>
          <p:nvPr>
            <p:ph type="title"/>
          </p:nvPr>
        </p:nvSpPr>
        <p:spPr/>
        <p:txBody>
          <a:bodyPr/>
          <a:lstStyle/>
          <a:p>
            <a:r>
              <a:rPr lang="en-US"/>
              <a:t>Food Items to Limit Portions</a:t>
            </a:r>
            <a:endParaRPr lang="en-US" sz="3600"/>
          </a:p>
        </p:txBody>
      </p:sp>
      <p:sp>
        <p:nvSpPr>
          <p:cNvPr id="3" name="Content Placeholder 2">
            <a:extLst>
              <a:ext uri="{FF2B5EF4-FFF2-40B4-BE49-F238E27FC236}">
                <a16:creationId xmlns:a16="http://schemas.microsoft.com/office/drawing/2014/main" id="{506AA034-E63A-85D3-089A-2B995FA97B0A}"/>
              </a:ext>
            </a:extLst>
          </p:cNvPr>
          <p:cNvSpPr>
            <a:spLocks noGrp="1"/>
          </p:cNvSpPr>
          <p:nvPr>
            <p:ph idx="1"/>
          </p:nvPr>
        </p:nvSpPr>
        <p:spPr>
          <a:xfrm>
            <a:off x="587829" y="1915886"/>
            <a:ext cx="6481565" cy="4343399"/>
          </a:xfrm>
        </p:spPr>
        <p:txBody>
          <a:bodyPr>
            <a:normAutofit fontScale="85000" lnSpcReduction="20000"/>
          </a:bodyPr>
          <a:lstStyle/>
          <a:p>
            <a:r>
              <a:rPr lang="en-US"/>
              <a:t>Added sugars </a:t>
            </a:r>
          </a:p>
          <a:p>
            <a:pPr lvl="1"/>
            <a:r>
              <a:rPr lang="en-US"/>
              <a:t>Largest source is soda, energy drinks, and sports drinks</a:t>
            </a:r>
          </a:p>
          <a:p>
            <a:pPr lvl="1"/>
            <a:r>
              <a:rPr lang="en-US"/>
              <a:t>Also jams, jellies, syrups, candy</a:t>
            </a:r>
          </a:p>
          <a:p>
            <a:r>
              <a:rPr lang="en-US"/>
              <a:t>Saturated fats </a:t>
            </a:r>
          </a:p>
          <a:p>
            <a:pPr lvl="1"/>
            <a:r>
              <a:rPr lang="en-US"/>
              <a:t>Found in meats and dairy products</a:t>
            </a:r>
          </a:p>
          <a:p>
            <a:pPr lvl="1"/>
            <a:r>
              <a:rPr lang="en-US"/>
              <a:t>The guideline of limiting saturated fat intake to less than 10% of calories has not changed with the </a:t>
            </a:r>
            <a:r>
              <a:rPr lang="en-US" i="1"/>
              <a:t>2025–2030 Dietary Guidelines.</a:t>
            </a:r>
          </a:p>
          <a:p>
            <a:r>
              <a:rPr lang="en-US" i="1">
                <a:solidFill>
                  <a:srgbClr val="0070C0"/>
                </a:solidFill>
              </a:rPr>
              <a:t>Why is water a good choice for hydration?</a:t>
            </a:r>
          </a:p>
          <a:p>
            <a:pPr lvl="1"/>
            <a:endParaRPr lang="en-US"/>
          </a:p>
        </p:txBody>
      </p:sp>
      <p:pic>
        <p:nvPicPr>
          <p:cNvPr id="5" name="Picture 4" descr="Glass of water">
            <a:extLst>
              <a:ext uri="{FF2B5EF4-FFF2-40B4-BE49-F238E27FC236}">
                <a16:creationId xmlns:a16="http://schemas.microsoft.com/office/drawing/2014/main" id="{A62F6AF2-9222-69FF-CA28-FC1C4DC3D492}"/>
              </a:ext>
            </a:extLst>
          </p:cNvPr>
          <p:cNvPicPr>
            <a:picLocks noChangeAspect="1"/>
          </p:cNvPicPr>
          <p:nvPr/>
        </p:nvPicPr>
        <p:blipFill>
          <a:blip r:embed="rId2"/>
          <a:srcRect l="6151" r="15794"/>
          <a:stretch>
            <a:fillRect/>
          </a:stretch>
        </p:blipFill>
        <p:spPr>
          <a:xfrm>
            <a:off x="7404701" y="2132196"/>
            <a:ext cx="4351867" cy="3705981"/>
          </a:xfrm>
          <a:prstGeom prst="rect">
            <a:avLst/>
          </a:prstGeom>
        </p:spPr>
      </p:pic>
      <p:sp>
        <p:nvSpPr>
          <p:cNvPr id="6" name="TextBox 5">
            <a:extLst>
              <a:ext uri="{FF2B5EF4-FFF2-40B4-BE49-F238E27FC236}">
                <a16:creationId xmlns:a16="http://schemas.microsoft.com/office/drawing/2014/main" id="{36F27244-3926-4D2B-4D55-A63A36F6CB89}"/>
              </a:ext>
            </a:extLst>
          </p:cNvPr>
          <p:cNvSpPr txBox="1"/>
          <p:nvPr/>
        </p:nvSpPr>
        <p:spPr>
          <a:xfrm>
            <a:off x="7404700" y="5838177"/>
            <a:ext cx="4351867" cy="276999"/>
          </a:xfrm>
          <a:prstGeom prst="rect">
            <a:avLst/>
          </a:prstGeom>
          <a:noFill/>
        </p:spPr>
        <p:txBody>
          <a:bodyPr wrap="square" rtlCol="0">
            <a:spAutoFit/>
          </a:bodyPr>
          <a:lstStyle/>
          <a:p>
            <a:pPr algn="r"/>
            <a:r>
              <a:rPr lang="en-US" sz="1200" i="1" dirty="0">
                <a:latin typeface="Arial" panose="020B0604020202020204" pitchFamily="34" charset="0"/>
                <a:cs typeface="Arial" panose="020B0604020202020204" pitchFamily="34" charset="0"/>
              </a:rPr>
              <a:t>A-S-L/iStock/Getty Images</a:t>
            </a:r>
          </a:p>
        </p:txBody>
      </p:sp>
    </p:spTree>
    <p:extLst>
      <p:ext uri="{BB962C8B-B14F-4D97-AF65-F5344CB8AC3E}">
        <p14:creationId xmlns:p14="http://schemas.microsoft.com/office/powerpoint/2010/main" val="3224801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2924E-C49F-72AE-CAA4-4692AC35826C}"/>
              </a:ext>
            </a:extLst>
          </p:cNvPr>
          <p:cNvSpPr>
            <a:spLocks noGrp="1"/>
          </p:cNvSpPr>
          <p:nvPr>
            <p:ph type="title"/>
          </p:nvPr>
        </p:nvSpPr>
        <p:spPr/>
        <p:txBody>
          <a:bodyPr/>
          <a:lstStyle/>
          <a:p>
            <a:r>
              <a:rPr lang="en-US"/>
              <a:t>Added Sugars</a:t>
            </a:r>
          </a:p>
        </p:txBody>
      </p:sp>
      <p:sp>
        <p:nvSpPr>
          <p:cNvPr id="3" name="Content Placeholder 2">
            <a:extLst>
              <a:ext uri="{FF2B5EF4-FFF2-40B4-BE49-F238E27FC236}">
                <a16:creationId xmlns:a16="http://schemas.microsoft.com/office/drawing/2014/main" id="{D70D00A9-6385-8D8A-982C-C13DD33E68F4}"/>
              </a:ext>
            </a:extLst>
          </p:cNvPr>
          <p:cNvSpPr>
            <a:spLocks noGrp="1"/>
          </p:cNvSpPr>
          <p:nvPr>
            <p:ph idx="1"/>
          </p:nvPr>
        </p:nvSpPr>
        <p:spPr/>
        <p:txBody>
          <a:bodyPr>
            <a:normAutofit fontScale="85000" lnSpcReduction="10000"/>
          </a:bodyPr>
          <a:lstStyle/>
          <a:p>
            <a:r>
              <a:rPr lang="en-US"/>
              <a:t>Foods contain two types of sugars—naturally occurring and added. Naturally occurring sugars are found in many nutritious foods, such as fruit and milk. </a:t>
            </a:r>
          </a:p>
          <a:p>
            <a:r>
              <a:rPr lang="en-US"/>
              <a:t>Added sugars are ingredients that are put into foods during processing. Diets high in added sugars are linked to various health risks.</a:t>
            </a:r>
          </a:p>
          <a:p>
            <a:r>
              <a:rPr lang="en-US"/>
              <a:t>Choose water (still or sparkling) and unsweetened beverages to reduce added sugar intake.</a:t>
            </a:r>
          </a:p>
          <a:p>
            <a:r>
              <a:rPr lang="en-US"/>
              <a:t>The</a:t>
            </a:r>
            <a:r>
              <a:rPr lang="en-US" i="1"/>
              <a:t> Dietary Guidelines </a:t>
            </a:r>
            <a:r>
              <a:rPr lang="en-US"/>
              <a:t>recommends “no amount of added sugars.” </a:t>
            </a:r>
          </a:p>
          <a:p>
            <a:pPr lvl="1"/>
            <a:r>
              <a:rPr lang="en-US"/>
              <a:t>For adults, a meal should contain no more than 10 grams of added sugars.  </a:t>
            </a:r>
          </a:p>
          <a:p>
            <a:pPr lvl="1"/>
            <a:r>
              <a:rPr lang="en-US"/>
              <a:t>For children under 10, zero added sugar is recommended.</a:t>
            </a:r>
          </a:p>
          <a:p>
            <a:endParaRPr lang="en-US"/>
          </a:p>
        </p:txBody>
      </p:sp>
    </p:spTree>
    <p:extLst>
      <p:ext uri="{BB962C8B-B14F-4D97-AF65-F5344CB8AC3E}">
        <p14:creationId xmlns:p14="http://schemas.microsoft.com/office/powerpoint/2010/main" val="2570450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46B6-6E2A-4573-E0C0-A1BC6CF38082}"/>
              </a:ext>
            </a:extLst>
          </p:cNvPr>
          <p:cNvSpPr>
            <a:spLocks noGrp="1"/>
          </p:cNvSpPr>
          <p:nvPr>
            <p:ph type="title"/>
          </p:nvPr>
        </p:nvSpPr>
        <p:spPr/>
        <p:txBody>
          <a:bodyPr/>
          <a:lstStyle/>
          <a:p>
            <a:r>
              <a:rPr lang="en-US" dirty="0"/>
              <a:t>Choosing Dairy Products</a:t>
            </a:r>
          </a:p>
        </p:txBody>
      </p:sp>
      <p:sp>
        <p:nvSpPr>
          <p:cNvPr id="3" name="Content Placeholder 2">
            <a:extLst>
              <a:ext uri="{FF2B5EF4-FFF2-40B4-BE49-F238E27FC236}">
                <a16:creationId xmlns:a16="http://schemas.microsoft.com/office/drawing/2014/main" id="{90DD4253-6153-350F-65D0-9675007F882C}"/>
              </a:ext>
            </a:extLst>
          </p:cNvPr>
          <p:cNvSpPr>
            <a:spLocks noGrp="1"/>
          </p:cNvSpPr>
          <p:nvPr>
            <p:ph idx="1"/>
          </p:nvPr>
        </p:nvSpPr>
        <p:spPr>
          <a:xfrm>
            <a:off x="587829" y="1915886"/>
            <a:ext cx="6353745" cy="4343399"/>
          </a:xfrm>
        </p:spPr>
        <p:txBody>
          <a:bodyPr>
            <a:normAutofit fontScale="85000" lnSpcReduction="20000"/>
          </a:bodyPr>
          <a:lstStyle/>
          <a:p>
            <a:pPr>
              <a:lnSpc>
                <a:spcPct val="110000"/>
              </a:lnSpc>
            </a:pPr>
            <a:r>
              <a:rPr lang="en-US" dirty="0"/>
              <a:t>Whole milk, 2% milk, 1% milk, and fat-free milk contain the same protein, vitamin D, and calcium content.</a:t>
            </a:r>
          </a:p>
          <a:p>
            <a:pPr>
              <a:lnSpc>
                <a:spcPct val="110000"/>
              </a:lnSpc>
            </a:pPr>
            <a:r>
              <a:rPr lang="en-US" dirty="0"/>
              <a:t>When low-fat milk is made from whole milk, the removed fat is used to make butter and cheese.  </a:t>
            </a:r>
          </a:p>
          <a:p>
            <a:pPr>
              <a:lnSpc>
                <a:spcPct val="110000"/>
              </a:lnSpc>
            </a:pPr>
            <a:r>
              <a:rPr lang="en-US" dirty="0"/>
              <a:t>Cheese is one of the highest sources of saturated fat in the American diet. Balancing portions of cheese, butter, cream cheese, and other high-fat dairy products can help keep saturated fat intake under the recommended target.  </a:t>
            </a:r>
          </a:p>
          <a:p>
            <a:endParaRPr lang="en-US" dirty="0"/>
          </a:p>
        </p:txBody>
      </p:sp>
      <p:pic>
        <p:nvPicPr>
          <p:cNvPr id="4" name="Content Placeholder 4" descr="Glass of milk and various types of cheese">
            <a:extLst>
              <a:ext uri="{FF2B5EF4-FFF2-40B4-BE49-F238E27FC236}">
                <a16:creationId xmlns:a16="http://schemas.microsoft.com/office/drawing/2014/main" id="{5DB5DA1E-B72E-BBF0-113A-A0E03DB2FDC3}"/>
              </a:ext>
            </a:extLst>
          </p:cNvPr>
          <p:cNvPicPr>
            <a:picLocks noChangeAspect="1"/>
          </p:cNvPicPr>
          <p:nvPr/>
        </p:nvPicPr>
        <p:blipFill>
          <a:blip r:embed="rId2"/>
          <a:stretch>
            <a:fillRect/>
          </a:stretch>
        </p:blipFill>
        <p:spPr>
          <a:xfrm>
            <a:off x="7196047" y="2529582"/>
            <a:ext cx="4408124" cy="2904677"/>
          </a:xfrm>
          <a:prstGeom prst="rect">
            <a:avLst/>
          </a:prstGeom>
          <a:noFill/>
        </p:spPr>
      </p:pic>
      <p:sp>
        <p:nvSpPr>
          <p:cNvPr id="6" name="TextBox 5">
            <a:extLst>
              <a:ext uri="{FF2B5EF4-FFF2-40B4-BE49-F238E27FC236}">
                <a16:creationId xmlns:a16="http://schemas.microsoft.com/office/drawing/2014/main" id="{D625989D-34E5-9128-C68A-405B2B89B319}"/>
              </a:ext>
            </a:extLst>
          </p:cNvPr>
          <p:cNvSpPr txBox="1"/>
          <p:nvPr/>
        </p:nvSpPr>
        <p:spPr>
          <a:xfrm>
            <a:off x="8659090" y="5434259"/>
            <a:ext cx="2945081" cy="276999"/>
          </a:xfrm>
          <a:prstGeom prst="rect">
            <a:avLst/>
          </a:prstGeom>
          <a:noFill/>
        </p:spPr>
        <p:txBody>
          <a:bodyPr wrap="square" rtlCol="0">
            <a:spAutoFit/>
          </a:bodyPr>
          <a:lstStyle/>
          <a:p>
            <a:pPr algn="r"/>
            <a:r>
              <a:rPr lang="en-US" sz="1200" i="1" dirty="0">
                <a:latin typeface="Arial" panose="020B0604020202020204" pitchFamily="34" charset="0"/>
                <a:cs typeface="Arial" panose="020B0604020202020204" pitchFamily="34" charset="0"/>
              </a:rPr>
              <a:t>Atlas Studio/iStock/Getty Images Plus</a:t>
            </a:r>
          </a:p>
        </p:txBody>
      </p:sp>
    </p:spTree>
    <p:extLst>
      <p:ext uri="{BB962C8B-B14F-4D97-AF65-F5344CB8AC3E}">
        <p14:creationId xmlns:p14="http://schemas.microsoft.com/office/powerpoint/2010/main" val="1313032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898DC-645D-0BB4-16A5-C9E0B02D0520}"/>
              </a:ext>
            </a:extLst>
          </p:cNvPr>
          <p:cNvSpPr>
            <a:spLocks noGrp="1"/>
          </p:cNvSpPr>
          <p:nvPr>
            <p:ph type="title"/>
          </p:nvPr>
        </p:nvSpPr>
        <p:spPr/>
        <p:txBody>
          <a:bodyPr/>
          <a:lstStyle/>
          <a:p>
            <a:r>
              <a:rPr lang="en-US" dirty="0"/>
              <a:t>Where Does Sodium Come From?</a:t>
            </a:r>
          </a:p>
        </p:txBody>
      </p:sp>
      <p:sp>
        <p:nvSpPr>
          <p:cNvPr id="3" name="Content Placeholder 2">
            <a:extLst>
              <a:ext uri="{FF2B5EF4-FFF2-40B4-BE49-F238E27FC236}">
                <a16:creationId xmlns:a16="http://schemas.microsoft.com/office/drawing/2014/main" id="{136193A0-401A-6FCF-87EA-976612FE91E1}"/>
              </a:ext>
            </a:extLst>
          </p:cNvPr>
          <p:cNvSpPr>
            <a:spLocks noGrp="1"/>
          </p:cNvSpPr>
          <p:nvPr>
            <p:ph idx="1"/>
          </p:nvPr>
        </p:nvSpPr>
        <p:spPr>
          <a:xfrm>
            <a:off x="587829" y="1915886"/>
            <a:ext cx="7104881" cy="4343399"/>
          </a:xfrm>
          <a:ln>
            <a:solidFill>
              <a:srgbClr val="FF6600"/>
            </a:solidFill>
          </a:ln>
        </p:spPr>
        <p:txBody>
          <a:bodyPr>
            <a:normAutofit/>
          </a:bodyPr>
          <a:lstStyle/>
          <a:p>
            <a:r>
              <a:rPr lang="en-US" dirty="0"/>
              <a:t>5% comes from salt added during cooking</a:t>
            </a:r>
          </a:p>
          <a:p>
            <a:r>
              <a:rPr lang="en-US" dirty="0"/>
              <a:t>6% comes from adding salt to food before eating</a:t>
            </a:r>
          </a:p>
          <a:p>
            <a:r>
              <a:rPr lang="en-US" dirty="0"/>
              <a:t>11% occurs naturally in foods</a:t>
            </a:r>
          </a:p>
          <a:p>
            <a:r>
              <a:rPr lang="en-US" dirty="0">
                <a:solidFill>
                  <a:srgbClr val="0070C0"/>
                </a:solidFill>
              </a:rPr>
              <a:t>77% is added when food is processed by a food company</a:t>
            </a:r>
          </a:p>
        </p:txBody>
      </p:sp>
      <p:sp>
        <p:nvSpPr>
          <p:cNvPr id="4" name="TextBox 3">
            <a:extLst>
              <a:ext uri="{FF2B5EF4-FFF2-40B4-BE49-F238E27FC236}">
                <a16:creationId xmlns:a16="http://schemas.microsoft.com/office/drawing/2014/main" id="{156FB1F6-E267-228A-1684-30F91ADF3F04}"/>
              </a:ext>
            </a:extLst>
          </p:cNvPr>
          <p:cNvSpPr txBox="1"/>
          <p:nvPr/>
        </p:nvSpPr>
        <p:spPr>
          <a:xfrm>
            <a:off x="587828" y="5859281"/>
            <a:ext cx="8057408" cy="369332"/>
          </a:xfrm>
          <a:prstGeom prst="rect">
            <a:avLst/>
          </a:prstGeom>
          <a:noFill/>
        </p:spPr>
        <p:txBody>
          <a:bodyPr wrap="square" rtlCol="0">
            <a:spAutoFit/>
          </a:bodyPr>
          <a:lstStyle/>
          <a:p>
            <a:r>
              <a:rPr lang="en-US" i="1"/>
              <a:t>Advances in Nutrition, Volume 14, Issue 4, July 2023, Pages 592–598</a:t>
            </a:r>
          </a:p>
        </p:txBody>
      </p:sp>
      <p:pic>
        <p:nvPicPr>
          <p:cNvPr id="8" name="Picture 7" descr="Shaker of salt">
            <a:extLst>
              <a:ext uri="{FF2B5EF4-FFF2-40B4-BE49-F238E27FC236}">
                <a16:creationId xmlns:a16="http://schemas.microsoft.com/office/drawing/2014/main" id="{8A02CD04-E97D-2229-8E98-73794D468C54}"/>
              </a:ext>
            </a:extLst>
          </p:cNvPr>
          <p:cNvPicPr>
            <a:picLocks noChangeAspect="1"/>
          </p:cNvPicPr>
          <p:nvPr/>
        </p:nvPicPr>
        <p:blipFill>
          <a:blip r:embed="rId3"/>
          <a:stretch>
            <a:fillRect/>
          </a:stretch>
        </p:blipFill>
        <p:spPr>
          <a:xfrm>
            <a:off x="8263735" y="2002177"/>
            <a:ext cx="2844662" cy="3986151"/>
          </a:xfrm>
          <a:prstGeom prst="rect">
            <a:avLst/>
          </a:prstGeom>
        </p:spPr>
      </p:pic>
      <p:sp>
        <p:nvSpPr>
          <p:cNvPr id="9" name="TextBox 8">
            <a:extLst>
              <a:ext uri="{FF2B5EF4-FFF2-40B4-BE49-F238E27FC236}">
                <a16:creationId xmlns:a16="http://schemas.microsoft.com/office/drawing/2014/main" id="{AADE194D-4834-2CCB-D02C-194D3D25724C}"/>
              </a:ext>
            </a:extLst>
          </p:cNvPr>
          <p:cNvSpPr txBox="1"/>
          <p:nvPr/>
        </p:nvSpPr>
        <p:spPr>
          <a:xfrm>
            <a:off x="8517563" y="5827706"/>
            <a:ext cx="2337005" cy="276999"/>
          </a:xfrm>
          <a:prstGeom prst="rect">
            <a:avLst/>
          </a:prstGeom>
          <a:noFill/>
        </p:spPr>
        <p:txBody>
          <a:bodyPr wrap="square" rtlCol="0">
            <a:spAutoFit/>
          </a:bodyPr>
          <a:lstStyle/>
          <a:p>
            <a:pPr algn="r"/>
            <a:r>
              <a:rPr lang="en-US" sz="1200" i="1" dirty="0">
                <a:latin typeface="Arial" panose="020B0604020202020204" pitchFamily="34" charset="0"/>
                <a:cs typeface="Arial" panose="020B0604020202020204" pitchFamily="34" charset="0"/>
              </a:rPr>
              <a:t>Mega Pixel/Shutterstock.com</a:t>
            </a:r>
          </a:p>
        </p:txBody>
      </p:sp>
    </p:spTree>
    <p:extLst>
      <p:ext uri="{BB962C8B-B14F-4D97-AF65-F5344CB8AC3E}">
        <p14:creationId xmlns:p14="http://schemas.microsoft.com/office/powerpoint/2010/main" val="3463525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4228D-D4EB-4366-6A7A-35E3EFAAFE9C}"/>
              </a:ext>
            </a:extLst>
          </p:cNvPr>
          <p:cNvSpPr>
            <a:spLocks noGrp="1"/>
          </p:cNvSpPr>
          <p:nvPr>
            <p:ph type="title"/>
          </p:nvPr>
        </p:nvSpPr>
        <p:spPr/>
        <p:txBody>
          <a:bodyPr/>
          <a:lstStyle/>
          <a:p>
            <a:r>
              <a:rPr lang="en-US"/>
              <a:t>Understanding the Food Groups</a:t>
            </a:r>
          </a:p>
        </p:txBody>
      </p:sp>
      <p:sp>
        <p:nvSpPr>
          <p:cNvPr id="3" name="Content Placeholder 2">
            <a:extLst>
              <a:ext uri="{FF2B5EF4-FFF2-40B4-BE49-F238E27FC236}">
                <a16:creationId xmlns:a16="http://schemas.microsoft.com/office/drawing/2014/main" id="{898330F3-C428-868E-BBB6-9AEAFB7735D0}"/>
              </a:ext>
            </a:extLst>
          </p:cNvPr>
          <p:cNvSpPr>
            <a:spLocks noGrp="1"/>
          </p:cNvSpPr>
          <p:nvPr>
            <p:ph idx="1"/>
          </p:nvPr>
        </p:nvSpPr>
        <p:spPr/>
        <p:txBody>
          <a:bodyPr vert="horz" lIns="91440" tIns="45720" rIns="91440" bIns="45720" rtlCol="0" anchor="t">
            <a:normAutofit/>
          </a:bodyPr>
          <a:lstStyle/>
          <a:p>
            <a:r>
              <a:rPr lang="en-US"/>
              <a:t>Foods are organized into food groups based on:</a:t>
            </a:r>
          </a:p>
          <a:p>
            <a:pPr lvl="1"/>
            <a:r>
              <a:rPr lang="en-US"/>
              <a:t>The type of food, such as a plant or an animal</a:t>
            </a:r>
          </a:p>
          <a:p>
            <a:pPr lvl="1"/>
            <a:r>
              <a:rPr lang="en-US"/>
              <a:t>The type of micronutrients (vitamins, minerals)</a:t>
            </a:r>
          </a:p>
          <a:p>
            <a:pPr lvl="1"/>
            <a:r>
              <a:rPr lang="en-US"/>
              <a:t>The type of macronutrients (protein, carbohydrate, fat)</a:t>
            </a:r>
          </a:p>
          <a:p>
            <a:r>
              <a:rPr lang="en-US">
                <a:latin typeface="Arial"/>
                <a:cs typeface="Arial"/>
              </a:rPr>
              <a:t>The best way to give your body a variety of nutrients needed for health is to choose different foods from all the food groups–grains, vegetables, fruits, protein foods, dairy, and fats.</a:t>
            </a:r>
          </a:p>
        </p:txBody>
      </p:sp>
    </p:spTree>
    <p:extLst>
      <p:ext uri="{BB962C8B-B14F-4D97-AF65-F5344CB8AC3E}">
        <p14:creationId xmlns:p14="http://schemas.microsoft.com/office/powerpoint/2010/main" val="14121373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4E1F-B21C-BEA1-0C9E-A7A675952724}"/>
              </a:ext>
            </a:extLst>
          </p:cNvPr>
          <p:cNvSpPr>
            <a:spLocks noGrp="1"/>
          </p:cNvSpPr>
          <p:nvPr>
            <p:ph type="title"/>
          </p:nvPr>
        </p:nvSpPr>
        <p:spPr/>
        <p:txBody>
          <a:bodyPr/>
          <a:lstStyle/>
          <a:p>
            <a:r>
              <a:rPr lang="en-US" dirty="0"/>
              <a:t>Cutting Back on Sodium</a:t>
            </a:r>
            <a:endParaRPr lang="en-US" sz="3600" dirty="0"/>
          </a:p>
        </p:txBody>
      </p:sp>
      <p:sp>
        <p:nvSpPr>
          <p:cNvPr id="3" name="Content Placeholder 2">
            <a:extLst>
              <a:ext uri="{FF2B5EF4-FFF2-40B4-BE49-F238E27FC236}">
                <a16:creationId xmlns:a16="http://schemas.microsoft.com/office/drawing/2014/main" id="{5DA22877-326B-A0D2-5116-1D2E7D03E7AC}"/>
              </a:ext>
            </a:extLst>
          </p:cNvPr>
          <p:cNvSpPr>
            <a:spLocks noGrp="1"/>
          </p:cNvSpPr>
          <p:nvPr>
            <p:ph idx="1"/>
          </p:nvPr>
        </p:nvSpPr>
        <p:spPr/>
        <p:txBody>
          <a:bodyPr>
            <a:normAutofit fontScale="92500"/>
          </a:bodyPr>
          <a:lstStyle/>
          <a:p>
            <a:pPr marL="228600" lvl="1"/>
            <a:r>
              <a:rPr lang="en-US"/>
              <a:t>Most sodium in the average diet comes from processed foods. Sodium is a part of salt.</a:t>
            </a:r>
            <a:endParaRPr lang="en-US" dirty="0"/>
          </a:p>
          <a:p>
            <a:pPr marL="228600" lvl="1"/>
            <a:r>
              <a:rPr lang="en-US">
                <a:solidFill>
                  <a:srgbClr val="0070C0"/>
                </a:solidFill>
              </a:rPr>
              <a:t>Top 10 sources </a:t>
            </a:r>
            <a:r>
              <a:rPr lang="en-US"/>
              <a:t>are pizza, cold cuts, cured meats, soups, tacos, burritos, breads, rolls, omelets, sauces, condiments, and dressings.</a:t>
            </a:r>
            <a:endParaRPr lang="en-US" dirty="0"/>
          </a:p>
          <a:p>
            <a:pPr marL="228600" lvl="1"/>
            <a:r>
              <a:rPr lang="en-US"/>
              <a:t>Too much sodium can raise blood pressure, which contributes to heart disease.</a:t>
            </a:r>
            <a:endParaRPr lang="en-US" dirty="0"/>
          </a:p>
          <a:p>
            <a:pPr marL="228600" lvl="1"/>
            <a:r>
              <a:rPr lang="en-US"/>
              <a:t>Shop mindfully.</a:t>
            </a:r>
            <a:endParaRPr lang="en-US" dirty="0"/>
          </a:p>
          <a:p>
            <a:pPr marL="685800" lvl="3"/>
            <a:r>
              <a:rPr lang="en-US" sz="2200" dirty="0"/>
              <a:t>Read Nutrition Facts panels.</a:t>
            </a:r>
          </a:p>
          <a:p>
            <a:pPr marL="685800" lvl="3"/>
            <a:r>
              <a:rPr lang="en-US" sz="2200" dirty="0"/>
              <a:t>Compare products and choose those with lower amounts of sodium.</a:t>
            </a:r>
          </a:p>
          <a:p>
            <a:pPr marL="228600" lvl="1"/>
            <a:r>
              <a:rPr lang="en-US"/>
              <a:t>Limit salt added to foods during preparation and at the table.</a:t>
            </a:r>
            <a:endParaRPr lang="en-US" dirty="0"/>
          </a:p>
        </p:txBody>
      </p:sp>
    </p:spTree>
    <p:extLst>
      <p:ext uri="{BB962C8B-B14F-4D97-AF65-F5344CB8AC3E}">
        <p14:creationId xmlns:p14="http://schemas.microsoft.com/office/powerpoint/2010/main" val="2234576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B6C15-D74F-DA10-1735-5B7B316EA457}"/>
              </a:ext>
            </a:extLst>
          </p:cNvPr>
          <p:cNvSpPr>
            <a:spLocks noGrp="1"/>
          </p:cNvSpPr>
          <p:nvPr>
            <p:ph type="title"/>
          </p:nvPr>
        </p:nvSpPr>
        <p:spPr/>
        <p:txBody>
          <a:bodyPr/>
          <a:lstStyle/>
          <a:p>
            <a:r>
              <a:rPr lang="en-US"/>
              <a:t>Tips for Healthy Shopping </a:t>
            </a:r>
          </a:p>
        </p:txBody>
      </p:sp>
      <p:sp>
        <p:nvSpPr>
          <p:cNvPr id="3" name="Content Placeholder 2">
            <a:extLst>
              <a:ext uri="{FF2B5EF4-FFF2-40B4-BE49-F238E27FC236}">
                <a16:creationId xmlns:a16="http://schemas.microsoft.com/office/drawing/2014/main" id="{4FE037D2-328C-FD3C-2E05-9BB50BBB909D}"/>
              </a:ext>
            </a:extLst>
          </p:cNvPr>
          <p:cNvSpPr>
            <a:spLocks noGrp="1"/>
          </p:cNvSpPr>
          <p:nvPr>
            <p:ph idx="1"/>
          </p:nvPr>
        </p:nvSpPr>
        <p:spPr/>
        <p:txBody>
          <a:bodyPr/>
          <a:lstStyle/>
          <a:p>
            <a:r>
              <a:rPr lang="en-US"/>
              <a:t>Choose fresh and minimally processed foods as often as possible.</a:t>
            </a:r>
          </a:p>
          <a:p>
            <a:r>
              <a:rPr lang="en-US"/>
              <a:t>Select foods high in quality and follow guidelines for storage to maintain their nutrients. </a:t>
            </a:r>
          </a:p>
          <a:p>
            <a:r>
              <a:rPr lang="en-US"/>
              <a:t>Read product labels and Nutrition Facts labels.</a:t>
            </a:r>
          </a:p>
          <a:p>
            <a:r>
              <a:rPr lang="en-US"/>
              <a:t>Compare nutrient-dense products.</a:t>
            </a:r>
          </a:p>
          <a:p>
            <a:pPr lvl="1"/>
            <a:r>
              <a:rPr lang="en-US"/>
              <a:t>Choose products lower in calories, saturated fat, sodium, and sugars.</a:t>
            </a:r>
          </a:p>
        </p:txBody>
      </p:sp>
    </p:spTree>
    <p:extLst>
      <p:ext uri="{BB962C8B-B14F-4D97-AF65-F5344CB8AC3E}">
        <p14:creationId xmlns:p14="http://schemas.microsoft.com/office/powerpoint/2010/main" val="2557220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4B4C7-B40F-CC30-C604-447871A9D5D3}"/>
              </a:ext>
            </a:extLst>
          </p:cNvPr>
          <p:cNvSpPr>
            <a:spLocks noGrp="1"/>
          </p:cNvSpPr>
          <p:nvPr>
            <p:ph type="title"/>
          </p:nvPr>
        </p:nvSpPr>
        <p:spPr/>
        <p:txBody>
          <a:bodyPr>
            <a:normAutofit/>
          </a:bodyPr>
          <a:lstStyle/>
          <a:p>
            <a:r>
              <a:rPr lang="en-US"/>
              <a:t>Using the Nutrition Facts Label</a:t>
            </a:r>
          </a:p>
        </p:txBody>
      </p:sp>
      <p:pic>
        <p:nvPicPr>
          <p:cNvPr id="1026" name="Picture 2" descr="Sample Label for Frozen Lasagna.">
            <a:extLst>
              <a:ext uri="{FF2B5EF4-FFF2-40B4-BE49-F238E27FC236}">
                <a16:creationId xmlns:a16="http://schemas.microsoft.com/office/drawing/2014/main" id="{C8669F8D-C8E0-BB48-DE57-973D53E76EC9}"/>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2634328" y="1843644"/>
            <a:ext cx="6784975" cy="4343400"/>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5CB53D-6721-B230-64AF-79D427D41519}"/>
              </a:ext>
            </a:extLst>
          </p:cNvPr>
          <p:cNvSpPr txBox="1"/>
          <p:nvPr/>
        </p:nvSpPr>
        <p:spPr>
          <a:xfrm>
            <a:off x="6199230" y="6164378"/>
            <a:ext cx="3220073" cy="276999"/>
          </a:xfrm>
          <a:prstGeom prst="rect">
            <a:avLst/>
          </a:prstGeom>
          <a:noFill/>
        </p:spPr>
        <p:txBody>
          <a:bodyPr wrap="square" rtlCol="0">
            <a:spAutoFit/>
          </a:bodyPr>
          <a:lstStyle/>
          <a:p>
            <a:pPr algn="r"/>
            <a:r>
              <a:rPr lang="en-US" sz="1200" i="1">
                <a:latin typeface="Arial" panose="020B0604020202020204" pitchFamily="34" charset="0"/>
                <a:cs typeface="Arial" panose="020B0604020202020204" pitchFamily="34" charset="0"/>
              </a:rPr>
              <a:t>FDA.gov</a:t>
            </a:r>
          </a:p>
        </p:txBody>
      </p:sp>
    </p:spTree>
    <p:extLst>
      <p:ext uri="{BB962C8B-B14F-4D97-AF65-F5344CB8AC3E}">
        <p14:creationId xmlns:p14="http://schemas.microsoft.com/office/powerpoint/2010/main" val="39458562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7F419-8C75-81A3-A64E-DACE966AAB45}"/>
              </a:ext>
            </a:extLst>
          </p:cNvPr>
          <p:cNvSpPr>
            <a:spLocks noGrp="1"/>
          </p:cNvSpPr>
          <p:nvPr>
            <p:ph type="title"/>
          </p:nvPr>
        </p:nvSpPr>
        <p:spPr/>
        <p:txBody>
          <a:bodyPr/>
          <a:lstStyle/>
          <a:p>
            <a:r>
              <a:rPr lang="en-US"/>
              <a:t>Impact of Food Processing</a:t>
            </a:r>
            <a:endParaRPr lang="en-US" sz="3600"/>
          </a:p>
        </p:txBody>
      </p:sp>
      <p:sp>
        <p:nvSpPr>
          <p:cNvPr id="3" name="Content Placeholder 2">
            <a:extLst>
              <a:ext uri="{FF2B5EF4-FFF2-40B4-BE49-F238E27FC236}">
                <a16:creationId xmlns:a16="http://schemas.microsoft.com/office/drawing/2014/main" id="{79064351-B1F6-2C36-B9CD-476769C23041}"/>
              </a:ext>
            </a:extLst>
          </p:cNvPr>
          <p:cNvSpPr>
            <a:spLocks noGrp="1"/>
          </p:cNvSpPr>
          <p:nvPr>
            <p:ph idx="1"/>
          </p:nvPr>
        </p:nvSpPr>
        <p:spPr/>
        <p:txBody>
          <a:bodyPr>
            <a:normAutofit fontScale="92500"/>
          </a:bodyPr>
          <a:lstStyle/>
          <a:p>
            <a:r>
              <a:rPr lang="en-US"/>
              <a:t>Currently, there is no definition to describe what is considered a </a:t>
            </a:r>
            <a:r>
              <a:rPr lang="en-US">
                <a:solidFill>
                  <a:srgbClr val="0070C0"/>
                </a:solidFill>
              </a:rPr>
              <a:t>highly processed</a:t>
            </a:r>
            <a:r>
              <a:rPr lang="en-US"/>
              <a:t> or </a:t>
            </a:r>
            <a:r>
              <a:rPr lang="en-US">
                <a:solidFill>
                  <a:srgbClr val="0070C0"/>
                </a:solidFill>
              </a:rPr>
              <a:t>ultra-processed food.</a:t>
            </a:r>
          </a:p>
          <a:p>
            <a:r>
              <a:rPr lang="en-US"/>
              <a:t>Some food processing significantly changes the food from what it originally was (a puffed snack or cracker, protein powder, a protein bar).</a:t>
            </a:r>
          </a:p>
          <a:p>
            <a:r>
              <a:rPr lang="en-US"/>
              <a:t>Processing does not always decrease nutrient value.</a:t>
            </a:r>
          </a:p>
          <a:p>
            <a:pPr lvl="1"/>
            <a:r>
              <a:rPr lang="en-US"/>
              <a:t>Fruits frozen without sugar and vegetables canned without salt are nearly as nutrient dense as fresh fruits and vegetables.</a:t>
            </a:r>
          </a:p>
          <a:p>
            <a:pPr lvl="1"/>
            <a:r>
              <a:rPr lang="en-US"/>
              <a:t>Low-fat milk is processed from whole milk and is more nutrient dense.</a:t>
            </a:r>
          </a:p>
        </p:txBody>
      </p:sp>
    </p:spTree>
    <p:extLst>
      <p:ext uri="{BB962C8B-B14F-4D97-AF65-F5344CB8AC3E}">
        <p14:creationId xmlns:p14="http://schemas.microsoft.com/office/powerpoint/2010/main" val="873716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800B8-4F7A-04F2-3899-28C10C4FC4F0}"/>
              </a:ext>
            </a:extLst>
          </p:cNvPr>
          <p:cNvSpPr>
            <a:spLocks noGrp="1"/>
          </p:cNvSpPr>
          <p:nvPr>
            <p:ph type="title"/>
          </p:nvPr>
        </p:nvSpPr>
        <p:spPr/>
        <p:txBody>
          <a:bodyPr/>
          <a:lstStyle/>
          <a:p>
            <a:r>
              <a:rPr lang="en-US"/>
              <a:t>Choosing Wisely when Preparing Food</a:t>
            </a:r>
          </a:p>
        </p:txBody>
      </p:sp>
      <p:sp>
        <p:nvSpPr>
          <p:cNvPr id="3" name="Content Placeholder 2">
            <a:extLst>
              <a:ext uri="{FF2B5EF4-FFF2-40B4-BE49-F238E27FC236}">
                <a16:creationId xmlns:a16="http://schemas.microsoft.com/office/drawing/2014/main" id="{79F8FC61-54C2-A5CA-7B61-691209FCDC14}"/>
              </a:ext>
            </a:extLst>
          </p:cNvPr>
          <p:cNvSpPr>
            <a:spLocks noGrp="1"/>
          </p:cNvSpPr>
          <p:nvPr>
            <p:ph idx="1"/>
          </p:nvPr>
        </p:nvSpPr>
        <p:spPr/>
        <p:txBody>
          <a:bodyPr/>
          <a:lstStyle/>
          <a:p>
            <a:r>
              <a:rPr lang="en-US"/>
              <a:t>Preparing foods from scratch gives you more control over what goes into them.</a:t>
            </a:r>
          </a:p>
          <a:p>
            <a:pPr lvl="1"/>
            <a:r>
              <a:rPr lang="en-US"/>
              <a:t>Fats</a:t>
            </a:r>
          </a:p>
          <a:p>
            <a:pPr lvl="1"/>
            <a:r>
              <a:rPr lang="en-US"/>
              <a:t>Salt</a:t>
            </a:r>
          </a:p>
          <a:p>
            <a:pPr lvl="1"/>
            <a:r>
              <a:rPr lang="en-US"/>
              <a:t>Sugar </a:t>
            </a:r>
          </a:p>
          <a:p>
            <a:pPr lvl="1"/>
            <a:r>
              <a:rPr lang="en-US"/>
              <a:t>Seasonings </a:t>
            </a:r>
          </a:p>
          <a:p>
            <a:r>
              <a:rPr lang="en-US"/>
              <a:t>This can help you prepare foods with maximum flavor and nutrition.</a:t>
            </a:r>
          </a:p>
        </p:txBody>
      </p:sp>
    </p:spTree>
    <p:extLst>
      <p:ext uri="{BB962C8B-B14F-4D97-AF65-F5344CB8AC3E}">
        <p14:creationId xmlns:p14="http://schemas.microsoft.com/office/powerpoint/2010/main" val="372811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36FD0-8FA0-16B1-273D-A999511FC7A0}"/>
              </a:ext>
            </a:extLst>
          </p:cNvPr>
          <p:cNvSpPr>
            <a:spLocks noGrp="1"/>
          </p:cNvSpPr>
          <p:nvPr>
            <p:ph type="title"/>
          </p:nvPr>
        </p:nvSpPr>
        <p:spPr/>
        <p:txBody>
          <a:bodyPr anchor="b">
            <a:normAutofit/>
          </a:bodyPr>
          <a:lstStyle/>
          <a:p>
            <a:r>
              <a:rPr lang="en-US"/>
              <a:t>Prioritize Protein</a:t>
            </a:r>
          </a:p>
        </p:txBody>
      </p:sp>
      <p:sp>
        <p:nvSpPr>
          <p:cNvPr id="3" name="Content Placeholder 2">
            <a:extLst>
              <a:ext uri="{FF2B5EF4-FFF2-40B4-BE49-F238E27FC236}">
                <a16:creationId xmlns:a16="http://schemas.microsoft.com/office/drawing/2014/main" id="{F90B7893-6A27-B3C6-EDA9-B73C18D4E270}"/>
              </a:ext>
            </a:extLst>
          </p:cNvPr>
          <p:cNvSpPr>
            <a:spLocks noGrp="1"/>
          </p:cNvSpPr>
          <p:nvPr>
            <p:ph idx="1"/>
          </p:nvPr>
        </p:nvSpPr>
        <p:spPr>
          <a:xfrm>
            <a:off x="587829" y="1915886"/>
            <a:ext cx="5881797" cy="4343399"/>
          </a:xfrm>
        </p:spPr>
        <p:txBody>
          <a:bodyPr>
            <a:normAutofit fontScale="92500" lnSpcReduction="10000"/>
          </a:bodyPr>
          <a:lstStyle/>
          <a:p>
            <a:pPr>
              <a:lnSpc>
                <a:spcPct val="110000"/>
              </a:lnSpc>
            </a:pPr>
            <a:r>
              <a:rPr lang="en-US" sz="2000"/>
              <a:t>Most main course dishes are planned around a protein.</a:t>
            </a:r>
          </a:p>
          <a:p>
            <a:pPr lvl="2">
              <a:lnSpc>
                <a:spcPct val="110000"/>
              </a:lnSpc>
            </a:pPr>
            <a:r>
              <a:rPr lang="en-US" sz="2000"/>
              <a:t>In the new </a:t>
            </a:r>
            <a:r>
              <a:rPr lang="en-US" sz="2000" i="1"/>
              <a:t>Dietary Guidelines, </a:t>
            </a:r>
            <a:r>
              <a:rPr lang="en-US" sz="2000"/>
              <a:t>a serving of lean cooked meat, poultry, or fish is 3 ounces.</a:t>
            </a:r>
          </a:p>
          <a:p>
            <a:pPr lvl="2">
              <a:lnSpc>
                <a:spcPct val="110000"/>
              </a:lnSpc>
            </a:pPr>
            <a:r>
              <a:rPr lang="en-US" sz="2000"/>
              <a:t>A serving of beans is ½ cup.</a:t>
            </a:r>
          </a:p>
          <a:p>
            <a:pPr>
              <a:lnSpc>
                <a:spcPct val="110000"/>
              </a:lnSpc>
            </a:pPr>
            <a:r>
              <a:rPr lang="en-US" sz="2000"/>
              <a:t>Choose seafood for a couple of meals each week to increase omega-3 fatty acids.</a:t>
            </a:r>
          </a:p>
          <a:p>
            <a:pPr>
              <a:lnSpc>
                <a:spcPct val="110000"/>
              </a:lnSpc>
            </a:pPr>
            <a:r>
              <a:rPr lang="en-US" sz="2000"/>
              <a:t>Keep meats lean to decrease saturated fat intake.</a:t>
            </a:r>
          </a:p>
          <a:p>
            <a:pPr>
              <a:lnSpc>
                <a:spcPct val="110000"/>
              </a:lnSpc>
            </a:pPr>
            <a:r>
              <a:rPr lang="en-US" sz="2000"/>
              <a:t>Include plant-based foods like dried beans, peas, and lentils to increase fiber intake. These items are also very affordable.</a:t>
            </a:r>
          </a:p>
        </p:txBody>
      </p:sp>
      <p:sp>
        <p:nvSpPr>
          <p:cNvPr id="4" name="TextBox 3">
            <a:extLst>
              <a:ext uri="{FF2B5EF4-FFF2-40B4-BE49-F238E27FC236}">
                <a16:creationId xmlns:a16="http://schemas.microsoft.com/office/drawing/2014/main" id="{1649C151-E99A-9394-9B04-2918AFA39A47}"/>
              </a:ext>
            </a:extLst>
          </p:cNvPr>
          <p:cNvSpPr txBox="1"/>
          <p:nvPr/>
        </p:nvSpPr>
        <p:spPr>
          <a:xfrm>
            <a:off x="7979359" y="5628342"/>
            <a:ext cx="3624812" cy="276999"/>
          </a:xfrm>
          <a:prstGeom prst="rect">
            <a:avLst/>
          </a:prstGeom>
          <a:noFill/>
        </p:spPr>
        <p:txBody>
          <a:bodyPr wrap="square" rtlCol="0">
            <a:spAutoFit/>
          </a:bodyPr>
          <a:lstStyle/>
          <a:p>
            <a:pPr algn="r"/>
            <a:r>
              <a:rPr lang="en-US" sz="1200" i="1" dirty="0">
                <a:latin typeface="Arial" panose="020B0604020202020204" pitchFamily="34" charset="0"/>
                <a:cs typeface="Arial" panose="020B0604020202020204" pitchFamily="34" charset="0"/>
              </a:rPr>
              <a:t>Oleksandra Naumenko/Shutterstock.com</a:t>
            </a:r>
          </a:p>
        </p:txBody>
      </p:sp>
      <p:pic>
        <p:nvPicPr>
          <p:cNvPr id="7" name="Picture 6" descr="Various foods that are good sources of protein">
            <a:extLst>
              <a:ext uri="{FF2B5EF4-FFF2-40B4-BE49-F238E27FC236}">
                <a16:creationId xmlns:a16="http://schemas.microsoft.com/office/drawing/2014/main" id="{9C4F9673-F22F-D59A-CA8D-38EFC9900F55}"/>
              </a:ext>
            </a:extLst>
          </p:cNvPr>
          <p:cNvPicPr>
            <a:picLocks noChangeAspect="1"/>
          </p:cNvPicPr>
          <p:nvPr/>
        </p:nvPicPr>
        <p:blipFill>
          <a:blip r:embed="rId2"/>
          <a:stretch>
            <a:fillRect/>
          </a:stretch>
        </p:blipFill>
        <p:spPr>
          <a:xfrm>
            <a:off x="6876685" y="2438399"/>
            <a:ext cx="4784915" cy="3189943"/>
          </a:xfrm>
          <a:prstGeom prst="rect">
            <a:avLst/>
          </a:prstGeom>
        </p:spPr>
      </p:pic>
    </p:spTree>
    <p:extLst>
      <p:ext uri="{BB962C8B-B14F-4D97-AF65-F5344CB8AC3E}">
        <p14:creationId xmlns:p14="http://schemas.microsoft.com/office/powerpoint/2010/main" val="3830173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36FD0-8FA0-16B1-273D-A999511FC7A0}"/>
              </a:ext>
            </a:extLst>
          </p:cNvPr>
          <p:cNvSpPr>
            <a:spLocks noGrp="1"/>
          </p:cNvSpPr>
          <p:nvPr>
            <p:ph type="title"/>
          </p:nvPr>
        </p:nvSpPr>
        <p:spPr/>
        <p:txBody>
          <a:bodyPr/>
          <a:lstStyle/>
          <a:p>
            <a:r>
              <a:rPr lang="en-US"/>
              <a:t>Add Healthy Side Dishes </a:t>
            </a:r>
          </a:p>
        </p:txBody>
      </p:sp>
      <p:sp>
        <p:nvSpPr>
          <p:cNvPr id="3" name="Content Placeholder 2">
            <a:extLst>
              <a:ext uri="{FF2B5EF4-FFF2-40B4-BE49-F238E27FC236}">
                <a16:creationId xmlns:a16="http://schemas.microsoft.com/office/drawing/2014/main" id="{F90B7893-6A27-B3C6-EDA9-B73C18D4E270}"/>
              </a:ext>
            </a:extLst>
          </p:cNvPr>
          <p:cNvSpPr>
            <a:spLocks noGrp="1"/>
          </p:cNvSpPr>
          <p:nvPr>
            <p:ph idx="1"/>
          </p:nvPr>
        </p:nvSpPr>
        <p:spPr/>
        <p:txBody>
          <a:bodyPr/>
          <a:lstStyle/>
          <a:p>
            <a:r>
              <a:rPr lang="en-US"/>
              <a:t>Choose sensible portions to help balance calories.</a:t>
            </a:r>
          </a:p>
          <a:p>
            <a:r>
              <a:rPr lang="en-US"/>
              <a:t>Check serving sizes.</a:t>
            </a:r>
          </a:p>
          <a:p>
            <a:pPr lvl="1"/>
            <a:r>
              <a:rPr lang="en-US"/>
              <a:t>A small plate or bowl will make </a:t>
            </a:r>
            <a:r>
              <a:rPr lang="en-US" b="1">
                <a:solidFill>
                  <a:srgbClr val="00B050"/>
                </a:solidFill>
              </a:rPr>
              <a:t>modest</a:t>
            </a:r>
            <a:r>
              <a:rPr lang="en-US"/>
              <a:t> portions look bigger.</a:t>
            </a:r>
          </a:p>
          <a:p>
            <a:r>
              <a:rPr lang="en-US"/>
              <a:t>Use items like toppings and spreads, ketchup, soy sauce, sour cream, cream cheese, dressings, and mayonnaise in small portions.</a:t>
            </a:r>
          </a:p>
          <a:p>
            <a:r>
              <a:rPr lang="en-US"/>
              <a:t>Eat slowly and enjoy the food being eaten. Stop when you feel satisfied but not uncomfortably full.</a:t>
            </a:r>
          </a:p>
        </p:txBody>
      </p:sp>
    </p:spTree>
    <p:extLst>
      <p:ext uri="{BB962C8B-B14F-4D97-AF65-F5344CB8AC3E}">
        <p14:creationId xmlns:p14="http://schemas.microsoft.com/office/powerpoint/2010/main" val="3291451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36FD0-8FA0-16B1-273D-A999511FC7A0}"/>
              </a:ext>
            </a:extLst>
          </p:cNvPr>
          <p:cNvSpPr>
            <a:spLocks noGrp="1"/>
          </p:cNvSpPr>
          <p:nvPr>
            <p:ph type="title"/>
          </p:nvPr>
        </p:nvSpPr>
        <p:spPr/>
        <p:txBody>
          <a:bodyPr/>
          <a:lstStyle/>
          <a:p>
            <a:r>
              <a:rPr lang="en-US"/>
              <a:t>Snack Sensibly </a:t>
            </a:r>
          </a:p>
        </p:txBody>
      </p:sp>
      <p:sp>
        <p:nvSpPr>
          <p:cNvPr id="3" name="Content Placeholder 2">
            <a:extLst>
              <a:ext uri="{FF2B5EF4-FFF2-40B4-BE49-F238E27FC236}">
                <a16:creationId xmlns:a16="http://schemas.microsoft.com/office/drawing/2014/main" id="{F90B7893-6A27-B3C6-EDA9-B73C18D4E270}"/>
              </a:ext>
            </a:extLst>
          </p:cNvPr>
          <p:cNvSpPr>
            <a:spLocks noGrp="1"/>
          </p:cNvSpPr>
          <p:nvPr>
            <p:ph idx="1"/>
          </p:nvPr>
        </p:nvSpPr>
        <p:spPr/>
        <p:txBody>
          <a:bodyPr>
            <a:normAutofit fontScale="92500" lnSpcReduction="20000"/>
          </a:bodyPr>
          <a:lstStyle/>
          <a:p>
            <a:r>
              <a:rPr lang="en-US"/>
              <a:t>Portion snacks into dishes rather than eat them out of the package. Avoid mindless eating when not paying attention to the food.</a:t>
            </a:r>
          </a:p>
          <a:p>
            <a:r>
              <a:rPr lang="en-US"/>
              <a:t>Keep snack foods high in added sugars, fat, and salt out of sight. A candy container that sits on your desk is more tempting than snacks stored in a cupboard.</a:t>
            </a:r>
          </a:p>
          <a:p>
            <a:r>
              <a:rPr lang="en-US"/>
              <a:t>Keep fresh fruits and vegetables, unsalted nuts and seeds on hand for easy and nutrient-dense snacking.</a:t>
            </a:r>
          </a:p>
          <a:p>
            <a:r>
              <a:rPr lang="en-US"/>
              <a:t>Think about health along with taste when shopping for healthy snack options.</a:t>
            </a:r>
          </a:p>
          <a:p>
            <a:endParaRPr lang="en-US"/>
          </a:p>
        </p:txBody>
      </p:sp>
    </p:spTree>
    <p:extLst>
      <p:ext uri="{BB962C8B-B14F-4D97-AF65-F5344CB8AC3E}">
        <p14:creationId xmlns:p14="http://schemas.microsoft.com/office/powerpoint/2010/main" val="33828707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Summary</a:t>
            </a:r>
            <a:endParaRPr lang="en-US" sz="3600">
              <a:highlight>
                <a:srgbClr val="FFFF00"/>
              </a:highlight>
            </a:endParaRPr>
          </a:p>
        </p:txBody>
      </p:sp>
      <p:sp>
        <p:nvSpPr>
          <p:cNvPr id="5" name="Content Placeholder 4"/>
          <p:cNvSpPr>
            <a:spLocks noGrp="1"/>
          </p:cNvSpPr>
          <p:nvPr>
            <p:ph idx="1"/>
          </p:nvPr>
        </p:nvSpPr>
        <p:spPr/>
        <p:txBody>
          <a:bodyPr>
            <a:normAutofit fontScale="85000" lnSpcReduction="10000"/>
          </a:bodyPr>
          <a:lstStyle/>
          <a:p>
            <a:r>
              <a:rPr lang="en-US"/>
              <a:t>Making healthy food and lifestyle choices can improve and promote physical health.</a:t>
            </a:r>
          </a:p>
          <a:p>
            <a:r>
              <a:rPr lang="en-US"/>
              <a:t>Choose a variety of foods from each food group to get the nutrients that your body needs to stay healthy.</a:t>
            </a:r>
          </a:p>
          <a:p>
            <a:r>
              <a:rPr lang="en-US"/>
              <a:t>Use dietary planning tools to balance the foods at your meals and throughout the day.</a:t>
            </a:r>
          </a:p>
          <a:p>
            <a:r>
              <a:rPr lang="en-US"/>
              <a:t>The</a:t>
            </a:r>
            <a:r>
              <a:rPr lang="en-US" i="1"/>
              <a:t> Dietary Guidelines for Americans </a:t>
            </a:r>
            <a:r>
              <a:rPr lang="en-US"/>
              <a:t>is used by professionals to help people follow healthy diet patterns. </a:t>
            </a:r>
          </a:p>
          <a:p>
            <a:r>
              <a:rPr lang="en-US"/>
              <a:t>Follow smart tips to help you maintain nutrient density of meals and snacks.</a:t>
            </a:r>
          </a:p>
          <a:p>
            <a:endParaRPr lang="en-US"/>
          </a:p>
        </p:txBody>
      </p:sp>
    </p:spTree>
    <p:extLst>
      <p:ext uri="{BB962C8B-B14F-4D97-AF65-F5344CB8AC3E}">
        <p14:creationId xmlns:p14="http://schemas.microsoft.com/office/powerpoint/2010/main" val="1246149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251B-5318-822E-B8E8-8D796D0504AE}"/>
              </a:ext>
            </a:extLst>
          </p:cNvPr>
          <p:cNvSpPr>
            <a:spLocks noGrp="1"/>
          </p:cNvSpPr>
          <p:nvPr>
            <p:ph type="title"/>
          </p:nvPr>
        </p:nvSpPr>
        <p:spPr/>
        <p:txBody>
          <a:bodyPr/>
          <a:lstStyle/>
          <a:p>
            <a:r>
              <a:rPr lang="en-US"/>
              <a:t>Choosing Nutrient-Dense Foods</a:t>
            </a:r>
          </a:p>
        </p:txBody>
      </p:sp>
      <p:sp>
        <p:nvSpPr>
          <p:cNvPr id="3" name="Content Placeholder 2">
            <a:extLst>
              <a:ext uri="{FF2B5EF4-FFF2-40B4-BE49-F238E27FC236}">
                <a16:creationId xmlns:a16="http://schemas.microsoft.com/office/drawing/2014/main" id="{2C3173C9-09E6-E772-C953-6B5AE5A13AE2}"/>
              </a:ext>
            </a:extLst>
          </p:cNvPr>
          <p:cNvSpPr>
            <a:spLocks noGrp="1"/>
          </p:cNvSpPr>
          <p:nvPr>
            <p:ph idx="1"/>
          </p:nvPr>
        </p:nvSpPr>
        <p:spPr/>
        <p:txBody>
          <a:bodyPr vert="horz" lIns="91440" tIns="45720" rIns="91440" bIns="45720" rtlCol="0" anchor="t">
            <a:normAutofit lnSpcReduction="10000"/>
          </a:bodyPr>
          <a:lstStyle/>
          <a:p>
            <a:r>
              <a:rPr lang="en-US"/>
              <a:t>Eating nutrient-dense foods promotes good health. </a:t>
            </a:r>
          </a:p>
          <a:p>
            <a:r>
              <a:rPr lang="en-US">
                <a:solidFill>
                  <a:srgbClr val="0070C0"/>
                </a:solidFill>
                <a:latin typeface="Arial"/>
                <a:cs typeface="Arial"/>
              </a:rPr>
              <a:t>Nutrient-dense foods</a:t>
            </a:r>
            <a:r>
              <a:rPr lang="en-US">
                <a:latin typeface="Arial"/>
                <a:cs typeface="Arial"/>
              </a:rPr>
              <a:t> provide higher amounts of vitamins, minerals, and other health-promoting components along with calories (energy). </a:t>
            </a:r>
          </a:p>
          <a:p>
            <a:r>
              <a:rPr lang="en-US"/>
              <a:t>These foods typically have fewer saturated fats, added sugars, and sodium. </a:t>
            </a:r>
          </a:p>
          <a:p>
            <a:r>
              <a:rPr lang="en-US"/>
              <a:t>Fruits, vegetables, low-fat milk, lean meat, and whole grains are examples of nutrient-dense foods. </a:t>
            </a:r>
          </a:p>
        </p:txBody>
      </p:sp>
    </p:spTree>
    <p:extLst>
      <p:ext uri="{BB962C8B-B14F-4D97-AF65-F5344CB8AC3E}">
        <p14:creationId xmlns:p14="http://schemas.microsoft.com/office/powerpoint/2010/main" val="725422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9517B-985A-69E5-434B-CB84437ED1DB}"/>
              </a:ext>
            </a:extLst>
          </p:cNvPr>
          <p:cNvSpPr>
            <a:spLocks noGrp="1"/>
          </p:cNvSpPr>
          <p:nvPr>
            <p:ph type="title"/>
          </p:nvPr>
        </p:nvSpPr>
        <p:spPr/>
        <p:txBody>
          <a:bodyPr/>
          <a:lstStyle/>
          <a:p>
            <a:r>
              <a:rPr lang="en-US"/>
              <a:t>Grains Group </a:t>
            </a:r>
          </a:p>
        </p:txBody>
      </p:sp>
      <p:sp>
        <p:nvSpPr>
          <p:cNvPr id="3" name="Content Placeholder 2">
            <a:extLst>
              <a:ext uri="{FF2B5EF4-FFF2-40B4-BE49-F238E27FC236}">
                <a16:creationId xmlns:a16="http://schemas.microsoft.com/office/drawing/2014/main" id="{4C68AEE9-C4BF-8CAA-7091-2676976897F2}"/>
              </a:ext>
            </a:extLst>
          </p:cNvPr>
          <p:cNvSpPr>
            <a:spLocks noGrp="1"/>
          </p:cNvSpPr>
          <p:nvPr>
            <p:ph idx="1"/>
          </p:nvPr>
        </p:nvSpPr>
        <p:spPr/>
        <p:txBody>
          <a:bodyPr>
            <a:normAutofit fontScale="92500" lnSpcReduction="20000"/>
          </a:bodyPr>
          <a:lstStyle/>
          <a:p>
            <a:r>
              <a:rPr lang="en-US"/>
              <a:t>Some common grains are wheat, rice, barley, </a:t>
            </a:r>
            <a:br>
              <a:rPr lang="en-US" dirty="0"/>
            </a:br>
            <a:r>
              <a:rPr lang="en-US"/>
              <a:t>oats, rye, and cornmeal.</a:t>
            </a:r>
          </a:p>
          <a:p>
            <a:r>
              <a:rPr lang="en-US"/>
              <a:t>Grains often undergo </a:t>
            </a:r>
            <a:r>
              <a:rPr lang="en-US">
                <a:solidFill>
                  <a:srgbClr val="00B0F0"/>
                </a:solidFill>
              </a:rPr>
              <a:t>food processing </a:t>
            </a:r>
            <a:r>
              <a:rPr lang="en-US"/>
              <a:t>to create </a:t>
            </a:r>
            <a:br>
              <a:rPr lang="en-US" dirty="0"/>
            </a:br>
            <a:r>
              <a:rPr lang="en-US"/>
              <a:t>another food product. </a:t>
            </a:r>
          </a:p>
          <a:p>
            <a:r>
              <a:rPr lang="en-US"/>
              <a:t>Grains are used to make breads such as rye bread, </a:t>
            </a:r>
            <a:br>
              <a:rPr lang="en-US" dirty="0"/>
            </a:br>
            <a:r>
              <a:rPr lang="en-US"/>
              <a:t>sourdough bread, corn bread, tortillas, biscuits, </a:t>
            </a:r>
            <a:br>
              <a:rPr lang="en-US" dirty="0"/>
            </a:br>
            <a:r>
              <a:rPr lang="en-US"/>
              <a:t>and bagels. </a:t>
            </a:r>
          </a:p>
          <a:p>
            <a:r>
              <a:rPr lang="en-US"/>
              <a:t>Grains also are used to make ready-to-eat breakfast </a:t>
            </a:r>
            <a:br>
              <a:rPr lang="en-US" dirty="0"/>
            </a:br>
            <a:r>
              <a:rPr lang="en-US"/>
              <a:t>cereals, noodles, and pasta. </a:t>
            </a:r>
          </a:p>
        </p:txBody>
      </p:sp>
      <p:pic>
        <p:nvPicPr>
          <p:cNvPr id="5" name="Picture 4" descr="Types of grains and grain products">
            <a:extLst>
              <a:ext uri="{FF2B5EF4-FFF2-40B4-BE49-F238E27FC236}">
                <a16:creationId xmlns:a16="http://schemas.microsoft.com/office/drawing/2014/main" id="{4A13C999-FD7F-938C-2C5B-BFC37B758846}"/>
              </a:ext>
            </a:extLst>
          </p:cNvPr>
          <p:cNvPicPr>
            <a:picLocks noChangeAspect="1"/>
          </p:cNvPicPr>
          <p:nvPr/>
        </p:nvPicPr>
        <p:blipFill>
          <a:blip r:embed="rId2"/>
          <a:stretch>
            <a:fillRect/>
          </a:stretch>
        </p:blipFill>
        <p:spPr>
          <a:xfrm>
            <a:off x="9406597" y="212651"/>
            <a:ext cx="1821160" cy="5590691"/>
          </a:xfrm>
          <a:prstGeom prst="rect">
            <a:avLst/>
          </a:prstGeom>
        </p:spPr>
      </p:pic>
      <p:sp>
        <p:nvSpPr>
          <p:cNvPr id="6" name="TextBox 5">
            <a:extLst>
              <a:ext uri="{FF2B5EF4-FFF2-40B4-BE49-F238E27FC236}">
                <a16:creationId xmlns:a16="http://schemas.microsoft.com/office/drawing/2014/main" id="{B789DC53-0E34-3361-796E-32C147DFEEB0}"/>
              </a:ext>
            </a:extLst>
          </p:cNvPr>
          <p:cNvSpPr txBox="1"/>
          <p:nvPr/>
        </p:nvSpPr>
        <p:spPr>
          <a:xfrm>
            <a:off x="6349340" y="5653377"/>
            <a:ext cx="5254831" cy="830997"/>
          </a:xfrm>
          <a:prstGeom prst="rect">
            <a:avLst/>
          </a:prstGeom>
          <a:noFill/>
        </p:spPr>
        <p:txBody>
          <a:bodyPr wrap="square" rtlCol="0">
            <a:spAutoFit/>
          </a:bodyPr>
          <a:lstStyle/>
          <a:p>
            <a:endParaRPr lang="en-US" sz="1200">
              <a:latin typeface="Arial" panose="020B0604020202020204" pitchFamily="34" charset="0"/>
              <a:cs typeface="Arial" panose="020B0604020202020204" pitchFamily="34" charset="0"/>
            </a:endParaRPr>
          </a:p>
          <a:p>
            <a:pPr algn="r"/>
            <a:r>
              <a:rPr lang="en-US" sz="1200" i="1" err="1">
                <a:latin typeface="Arial" panose="020B0604020202020204" pitchFamily="34" charset="0"/>
                <a:cs typeface="Arial" panose="020B0604020202020204" pitchFamily="34" charset="0"/>
              </a:rPr>
              <a:t>Ievgenii</a:t>
            </a:r>
            <a:r>
              <a:rPr lang="en-US" sz="1200" i="1">
                <a:latin typeface="Arial" panose="020B0604020202020204" pitchFamily="34" charset="0"/>
                <a:cs typeface="Arial" panose="020B0604020202020204" pitchFamily="34" charset="0"/>
              </a:rPr>
              <a:t> Meyer/Shutterstock.com; </a:t>
            </a:r>
            <a:r>
              <a:rPr lang="en-US" sz="1200" i="1" err="1">
                <a:latin typeface="Arial" panose="020B0604020202020204" pitchFamily="34" charset="0"/>
                <a:cs typeface="Arial" panose="020B0604020202020204" pitchFamily="34" charset="0"/>
              </a:rPr>
              <a:t>Gayvoronskaya_Yana</a:t>
            </a:r>
            <a:r>
              <a:rPr lang="en-US" sz="1200" i="1">
                <a:latin typeface="Arial" panose="020B0604020202020204" pitchFamily="34" charset="0"/>
                <a:cs typeface="Arial" panose="020B0604020202020204" pitchFamily="34" charset="0"/>
              </a:rPr>
              <a:t>/Shutterstock.com; Jiri Hera/Shutterstock.com; </a:t>
            </a:r>
            <a:r>
              <a:rPr lang="en-US" sz="1200" i="1" err="1">
                <a:latin typeface="Arial" panose="020B0604020202020204" pitchFamily="34" charset="0"/>
                <a:cs typeface="Arial" panose="020B0604020202020204" pitchFamily="34" charset="0"/>
              </a:rPr>
              <a:t>mama_mia</a:t>
            </a:r>
            <a:r>
              <a:rPr lang="en-US" sz="1200" i="1">
                <a:latin typeface="Arial" panose="020B0604020202020204" pitchFamily="34" charset="0"/>
                <a:cs typeface="Arial" panose="020B0604020202020204" pitchFamily="34" charset="0"/>
              </a:rPr>
              <a:t>/ Shutterstock.com; Bohbeh/Shutterstock.com</a:t>
            </a:r>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0826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90119-D4B1-11EB-C8F8-98F4B5179555}"/>
              </a:ext>
            </a:extLst>
          </p:cNvPr>
          <p:cNvSpPr>
            <a:spLocks noGrp="1"/>
          </p:cNvSpPr>
          <p:nvPr>
            <p:ph type="title"/>
          </p:nvPr>
        </p:nvSpPr>
        <p:spPr/>
        <p:txBody>
          <a:bodyPr/>
          <a:lstStyle/>
          <a:p>
            <a:r>
              <a:rPr lang="en-US"/>
              <a:t>What Is a Processed Food?</a:t>
            </a:r>
            <a:endParaRPr lang="en-US" sz="3600"/>
          </a:p>
        </p:txBody>
      </p:sp>
      <p:sp>
        <p:nvSpPr>
          <p:cNvPr id="3" name="Content Placeholder 2">
            <a:extLst>
              <a:ext uri="{FF2B5EF4-FFF2-40B4-BE49-F238E27FC236}">
                <a16:creationId xmlns:a16="http://schemas.microsoft.com/office/drawing/2014/main" id="{17B528F4-27C2-FF7C-EA65-F372D9742281}"/>
              </a:ext>
            </a:extLst>
          </p:cNvPr>
          <p:cNvSpPr>
            <a:spLocks noGrp="1"/>
          </p:cNvSpPr>
          <p:nvPr>
            <p:ph idx="1"/>
          </p:nvPr>
        </p:nvSpPr>
        <p:spPr/>
        <p:txBody>
          <a:bodyPr>
            <a:normAutofit fontScale="92500" lnSpcReduction="20000"/>
          </a:bodyPr>
          <a:lstStyle/>
          <a:p>
            <a:r>
              <a:rPr lang="en-US"/>
              <a:t>Fresh or processed? </a:t>
            </a:r>
          </a:p>
          <a:p>
            <a:pPr lvl="1"/>
            <a:r>
              <a:rPr lang="en-US" b="1">
                <a:solidFill>
                  <a:srgbClr val="00B050"/>
                </a:solidFill>
              </a:rPr>
              <a:t>Processed foods </a:t>
            </a:r>
            <a:r>
              <a:rPr lang="en-US"/>
              <a:t>are foods that have undergone some preparation procedure such as canning, freezing, drying, cooking, or fortification</a:t>
            </a:r>
          </a:p>
          <a:p>
            <a:r>
              <a:rPr lang="en-US"/>
              <a:t>Degrees of processing</a:t>
            </a:r>
          </a:p>
          <a:p>
            <a:pPr lvl="1"/>
            <a:r>
              <a:rPr lang="en-US" b="1">
                <a:solidFill>
                  <a:srgbClr val="00B050"/>
                </a:solidFill>
              </a:rPr>
              <a:t>Whole foods</a:t>
            </a:r>
            <a:r>
              <a:rPr lang="en-US"/>
              <a:t>—no added ingredients</a:t>
            </a:r>
          </a:p>
          <a:p>
            <a:pPr lvl="1"/>
            <a:r>
              <a:rPr lang="en-US"/>
              <a:t>Minimally processed—changed to help preservation </a:t>
            </a:r>
          </a:p>
          <a:p>
            <a:pPr lvl="1"/>
            <a:r>
              <a:rPr lang="en-US"/>
              <a:t>Moderately processed—contain added sugars, fats, or sodium</a:t>
            </a:r>
          </a:p>
          <a:p>
            <a:pPr lvl="1"/>
            <a:r>
              <a:rPr lang="en-US" b="1">
                <a:solidFill>
                  <a:srgbClr val="00B050"/>
                </a:solidFill>
              </a:rPr>
              <a:t>Highly-processed </a:t>
            </a:r>
            <a:r>
              <a:rPr lang="en-US"/>
              <a:t>or</a:t>
            </a:r>
            <a:r>
              <a:rPr lang="en-US" b="1">
                <a:solidFill>
                  <a:srgbClr val="00B050"/>
                </a:solidFill>
              </a:rPr>
              <a:t> Ultra-processed foods</a:t>
            </a:r>
            <a:r>
              <a:rPr lang="en-US"/>
              <a:t>—may include extensive processing, include certain preservatives, or additives, but there is no strict definition of what is considered an ultra-processed food</a:t>
            </a:r>
          </a:p>
        </p:txBody>
      </p:sp>
    </p:spTree>
    <p:extLst>
      <p:ext uri="{BB962C8B-B14F-4D97-AF65-F5344CB8AC3E}">
        <p14:creationId xmlns:p14="http://schemas.microsoft.com/office/powerpoint/2010/main" val="2001191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E5BD0-E60F-35F5-925E-FD3C3FB4D47F}"/>
              </a:ext>
            </a:extLst>
          </p:cNvPr>
          <p:cNvSpPr>
            <a:spLocks noGrp="1"/>
          </p:cNvSpPr>
          <p:nvPr>
            <p:ph type="title"/>
          </p:nvPr>
        </p:nvSpPr>
        <p:spPr/>
        <p:txBody>
          <a:bodyPr/>
          <a:lstStyle/>
          <a:p>
            <a:r>
              <a:rPr lang="en-US"/>
              <a:t>Whole Grains </a:t>
            </a:r>
            <a:r>
              <a:rPr lang="en-US" sz="3600" dirty="0"/>
              <a:t>(1 of 2)</a:t>
            </a:r>
          </a:p>
        </p:txBody>
      </p:sp>
      <p:sp>
        <p:nvSpPr>
          <p:cNvPr id="3" name="Content Placeholder 2">
            <a:extLst>
              <a:ext uri="{FF2B5EF4-FFF2-40B4-BE49-F238E27FC236}">
                <a16:creationId xmlns:a16="http://schemas.microsoft.com/office/drawing/2014/main" id="{706E69EF-A794-B602-1D66-CAAC7CFB5EAB}"/>
              </a:ext>
            </a:extLst>
          </p:cNvPr>
          <p:cNvSpPr>
            <a:spLocks noGrp="1"/>
          </p:cNvSpPr>
          <p:nvPr>
            <p:ph idx="1"/>
          </p:nvPr>
        </p:nvSpPr>
        <p:spPr/>
        <p:txBody>
          <a:bodyPr>
            <a:normAutofit fontScale="92500" lnSpcReduction="20000"/>
          </a:bodyPr>
          <a:lstStyle/>
          <a:p>
            <a:r>
              <a:rPr lang="en-US"/>
              <a:t>When you eat a grain that has not been highly processed, it is called a </a:t>
            </a:r>
            <a:r>
              <a:rPr lang="en-US" i="1"/>
              <a:t>whole grain.</a:t>
            </a:r>
            <a:r>
              <a:rPr lang="en-US"/>
              <a:t>  </a:t>
            </a:r>
          </a:p>
          <a:p>
            <a:r>
              <a:rPr lang="en-US"/>
              <a:t>Whole grains contain the entire grain kernel and are a good source of fiber. This carbohydrate does not provide calories (energy) but has many important functions. </a:t>
            </a:r>
          </a:p>
          <a:p>
            <a:r>
              <a:rPr lang="en-US"/>
              <a:t>Inside the kernel is the germ and the endosperm. </a:t>
            </a:r>
          </a:p>
          <a:p>
            <a:pPr lvl="1"/>
            <a:r>
              <a:rPr lang="en-US"/>
              <a:t>The germ provides vitamins and minerals. </a:t>
            </a:r>
          </a:p>
          <a:p>
            <a:pPr lvl="1"/>
            <a:r>
              <a:rPr lang="en-US"/>
              <a:t>The endosperm provides starch, a good form of energy.  </a:t>
            </a:r>
          </a:p>
          <a:p>
            <a:pPr lvl="1"/>
            <a:r>
              <a:rPr lang="en-US"/>
              <a:t>The outer kernel, called the bran, is where the fiber is found.  </a:t>
            </a:r>
          </a:p>
          <a:p>
            <a:endParaRPr lang="en-US"/>
          </a:p>
        </p:txBody>
      </p:sp>
    </p:spTree>
    <p:extLst>
      <p:ext uri="{BB962C8B-B14F-4D97-AF65-F5344CB8AC3E}">
        <p14:creationId xmlns:p14="http://schemas.microsoft.com/office/powerpoint/2010/main" val="3858228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F428B-3F9F-F18E-6DC3-1240D65CB83E}"/>
              </a:ext>
            </a:extLst>
          </p:cNvPr>
          <p:cNvSpPr>
            <a:spLocks noGrp="1"/>
          </p:cNvSpPr>
          <p:nvPr>
            <p:ph type="title"/>
          </p:nvPr>
        </p:nvSpPr>
        <p:spPr/>
        <p:txBody>
          <a:bodyPr anchor="b">
            <a:normAutofit/>
          </a:bodyPr>
          <a:lstStyle/>
          <a:p>
            <a:r>
              <a:rPr lang="en-US"/>
              <a:t>Whole Grains </a:t>
            </a:r>
            <a:r>
              <a:rPr lang="en-US" sz="3600" dirty="0"/>
              <a:t>(2 of 2)</a:t>
            </a:r>
          </a:p>
        </p:txBody>
      </p:sp>
      <p:sp>
        <p:nvSpPr>
          <p:cNvPr id="3" name="Content Placeholder 2">
            <a:extLst>
              <a:ext uri="{FF2B5EF4-FFF2-40B4-BE49-F238E27FC236}">
                <a16:creationId xmlns:a16="http://schemas.microsoft.com/office/drawing/2014/main" id="{A0B116F7-3338-CF7C-B353-B2B076678C57}"/>
              </a:ext>
            </a:extLst>
          </p:cNvPr>
          <p:cNvSpPr>
            <a:spLocks noGrp="1"/>
          </p:cNvSpPr>
          <p:nvPr>
            <p:ph idx="1"/>
          </p:nvPr>
        </p:nvSpPr>
        <p:spPr>
          <a:xfrm>
            <a:off x="4208205" y="1915886"/>
            <a:ext cx="7548365" cy="4343399"/>
          </a:xfrm>
        </p:spPr>
        <p:txBody>
          <a:bodyPr>
            <a:normAutofit lnSpcReduction="10000"/>
          </a:bodyPr>
          <a:lstStyle/>
          <a:p>
            <a:pPr>
              <a:lnSpc>
                <a:spcPct val="110000"/>
              </a:lnSpc>
            </a:pPr>
            <a:r>
              <a:rPr lang="en-US" sz="2200"/>
              <a:t>Whole-wheat bread and pasta, oatmeal, popcorn, and brown rice are examples of whole grains. Foods made from whole grains have the greatest variety of nutrients and more </a:t>
            </a:r>
            <a:r>
              <a:rPr lang="en-US" sz="2200">
                <a:solidFill>
                  <a:srgbClr val="00B0F0"/>
                </a:solidFill>
              </a:rPr>
              <a:t>fiber</a:t>
            </a:r>
            <a:r>
              <a:rPr lang="en-US" sz="2200"/>
              <a:t> than other foods in this group. </a:t>
            </a:r>
          </a:p>
          <a:p>
            <a:pPr lvl="1">
              <a:lnSpc>
                <a:spcPct val="110000"/>
              </a:lnSpc>
            </a:pPr>
            <a:r>
              <a:rPr lang="en-US" sz="2200"/>
              <a:t>Fiber helps you feel full. </a:t>
            </a:r>
          </a:p>
          <a:p>
            <a:pPr lvl="1">
              <a:lnSpc>
                <a:spcPct val="110000"/>
              </a:lnSpc>
            </a:pPr>
            <a:r>
              <a:rPr lang="en-US" sz="2200"/>
              <a:t>It moves waste through your digestive systems to prevent constipation. </a:t>
            </a:r>
          </a:p>
          <a:p>
            <a:pPr lvl="1">
              <a:lnSpc>
                <a:spcPct val="110000"/>
              </a:lnSpc>
            </a:pPr>
            <a:r>
              <a:rPr lang="en-US" sz="2200"/>
              <a:t>Fiber keeps the bacteria that naturally live in your intestines healthy. </a:t>
            </a:r>
          </a:p>
          <a:p>
            <a:pPr lvl="1">
              <a:lnSpc>
                <a:spcPct val="110000"/>
              </a:lnSpc>
            </a:pPr>
            <a:r>
              <a:rPr lang="en-US" sz="2200"/>
              <a:t>A diet high in fiber may lower the risk of developing heart disease and certain types of cancer, too.</a:t>
            </a:r>
          </a:p>
          <a:p>
            <a:pPr>
              <a:lnSpc>
                <a:spcPct val="110000"/>
              </a:lnSpc>
            </a:pPr>
            <a:endParaRPr lang="en-US" sz="1500"/>
          </a:p>
        </p:txBody>
      </p:sp>
      <p:pic>
        <p:nvPicPr>
          <p:cNvPr id="5" name="Picture 4" descr="Types of whole grains">
            <a:extLst>
              <a:ext uri="{FF2B5EF4-FFF2-40B4-BE49-F238E27FC236}">
                <a16:creationId xmlns:a16="http://schemas.microsoft.com/office/drawing/2014/main" id="{A8268B61-5402-6E49-86E1-BC17B5ED2884}"/>
              </a:ext>
            </a:extLst>
          </p:cNvPr>
          <p:cNvPicPr>
            <a:picLocks noChangeAspect="1"/>
          </p:cNvPicPr>
          <p:nvPr/>
        </p:nvPicPr>
        <p:blipFill>
          <a:blip r:embed="rId2"/>
          <a:srcRect r="31066"/>
          <a:stretch>
            <a:fillRect/>
          </a:stretch>
        </p:blipFill>
        <p:spPr>
          <a:xfrm>
            <a:off x="734368" y="2404377"/>
            <a:ext cx="3362856" cy="3231932"/>
          </a:xfrm>
          <a:prstGeom prst="rect">
            <a:avLst/>
          </a:prstGeom>
          <a:noFill/>
        </p:spPr>
      </p:pic>
      <p:sp>
        <p:nvSpPr>
          <p:cNvPr id="4" name="TextBox 3">
            <a:extLst>
              <a:ext uri="{FF2B5EF4-FFF2-40B4-BE49-F238E27FC236}">
                <a16:creationId xmlns:a16="http://schemas.microsoft.com/office/drawing/2014/main" id="{551CCF9B-0F20-BE1C-58AB-CFA26E703EBC}"/>
              </a:ext>
            </a:extLst>
          </p:cNvPr>
          <p:cNvSpPr txBox="1"/>
          <p:nvPr/>
        </p:nvSpPr>
        <p:spPr>
          <a:xfrm>
            <a:off x="2071651" y="5636309"/>
            <a:ext cx="2458192" cy="276999"/>
          </a:xfrm>
          <a:prstGeom prst="rect">
            <a:avLst/>
          </a:prstGeom>
          <a:noFill/>
        </p:spPr>
        <p:txBody>
          <a:bodyPr wrap="square" rtlCol="0">
            <a:spAutoFit/>
          </a:bodyPr>
          <a:lstStyle/>
          <a:p>
            <a:r>
              <a:rPr lang="en-US" sz="1200" i="1" dirty="0" err="1">
                <a:latin typeface="Arial" panose="020B0604020202020204" pitchFamily="34" charset="0"/>
                <a:cs typeface="Arial" panose="020B0604020202020204" pitchFamily="34" charset="0"/>
              </a:rPr>
              <a:t>Fcafotodigital</a:t>
            </a:r>
            <a:r>
              <a:rPr lang="en-US" sz="1200" i="1" dirty="0">
                <a:latin typeface="Arial" panose="020B0604020202020204" pitchFamily="34" charset="0"/>
                <a:cs typeface="Arial" panose="020B0604020202020204" pitchFamily="34" charset="0"/>
              </a:rPr>
              <a:t>/Getty Images</a:t>
            </a:r>
          </a:p>
        </p:txBody>
      </p:sp>
    </p:spTree>
    <p:extLst>
      <p:ext uri="{BB962C8B-B14F-4D97-AF65-F5344CB8AC3E}">
        <p14:creationId xmlns:p14="http://schemas.microsoft.com/office/powerpoint/2010/main" val="15067785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Title">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template_middle.potx" id="{4A8632FA-ABCE-4F3B-AE4E-816728D54CD7}" vid="{F304F853-617D-4A14-9BDB-CAC661B7C452}"/>
    </a:ext>
  </a:extLst>
</a:theme>
</file>

<file path=ppt/theme/theme2.xml><?xml version="1.0" encoding="utf-8"?>
<a:theme xmlns:a="http://schemas.openxmlformats.org/drawingml/2006/main" name="1_Title">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template_crossover.potx" id="{8822AD34-D63C-4A7D-9F31-601A37F6D109}" vid="{C443AF4F-2F10-4838-9B91-608DF7F3E756}"/>
    </a:ext>
  </a:extLst>
</a:theme>
</file>

<file path=ppt/theme/theme3.xml><?xml version="1.0" encoding="utf-8"?>
<a:theme xmlns:a="http://schemas.openxmlformats.org/drawingml/2006/main" name="Objectives">
  <a:themeElements>
    <a:clrScheme name="Custom 8">
      <a:dk1>
        <a:sysClr val="windowText" lastClr="000000"/>
      </a:dk1>
      <a:lt1>
        <a:srgbClr val="000000"/>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template_crossover.potx" id="{8822AD34-D63C-4A7D-9F31-601A37F6D109}" vid="{0AFA7707-E063-4D06-8AEC-C357B14C8825}"/>
    </a:ext>
  </a:extLst>
</a:theme>
</file>

<file path=ppt/theme/theme4.xml><?xml version="1.0" encoding="utf-8"?>
<a:theme xmlns:a="http://schemas.openxmlformats.org/drawingml/2006/main" name="Review">
  <a:themeElements>
    <a:clrScheme name="Custom 8">
      <a:dk1>
        <a:sysClr val="windowText" lastClr="000000"/>
      </a:dk1>
      <a:lt1>
        <a:srgbClr val="000000"/>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template_crossover.potx" id="{8822AD34-D63C-4A7D-9F31-601A37F6D109}" vid="{181614E2-151F-4469-9922-DC1A3C11A53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57B4CC526D824AAF22DA5679342D0B" ma:contentTypeVersion="14" ma:contentTypeDescription="Create a new document." ma:contentTypeScope="" ma:versionID="ceb841aea9fda35736b08001bc89241c">
  <xsd:schema xmlns:xsd="http://www.w3.org/2001/XMLSchema" xmlns:xs="http://www.w3.org/2001/XMLSchema" xmlns:p="http://schemas.microsoft.com/office/2006/metadata/properties" xmlns:ns2="a07e8f24-3ceb-4026-ab43-e7bcacec9fb3" xmlns:ns3="44e4c417-9095-4b88-8b03-339c1cd7311b" targetNamespace="http://schemas.microsoft.com/office/2006/metadata/properties" ma:root="true" ma:fieldsID="e711eeea6455ce88c96e06087684be11" ns2:_="" ns3:_="">
    <xsd:import namespace="a07e8f24-3ceb-4026-ab43-e7bcacec9fb3"/>
    <xsd:import namespace="44e4c417-9095-4b88-8b03-339c1cd7311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e8f24-3ceb-4026-ab43-e7bcacec9fb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4e4c417-9095-4b88-8b03-339c1cd7311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734231a-aed8-4a1f-8179-114563ee14bf"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descrip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4e4c417-9095-4b88-8b03-339c1cd7311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F1CED1A-9CFF-4355-BBA8-9B3FDA958290}"/>
</file>

<file path=customXml/itemProps2.xml><?xml version="1.0" encoding="utf-8"?>
<ds:datastoreItem xmlns:ds="http://schemas.openxmlformats.org/officeDocument/2006/customXml" ds:itemID="{3F59F61C-0992-426C-AF20-A35EA85FE1EE}"/>
</file>

<file path=customXml/itemProps3.xml><?xml version="1.0" encoding="utf-8"?>
<ds:datastoreItem xmlns:ds="http://schemas.openxmlformats.org/officeDocument/2006/customXml" ds:itemID="{5CB3EBE3-9B04-4347-86E2-665E1443E212}"/>
</file>

<file path=docProps/app.xml><?xml version="1.0" encoding="utf-8"?>
<Properties xmlns="http://schemas.openxmlformats.org/officeDocument/2006/extended-properties" xmlns:vt="http://schemas.openxmlformats.org/officeDocument/2006/docPropsVTypes">
  <Template>template_crossover (1)</Template>
  <TotalTime>0</TotalTime>
  <Words>3810</Words>
  <Application>Microsoft Office PowerPoint</Application>
  <PresentationFormat>Widescreen</PresentationFormat>
  <Paragraphs>342</Paragraphs>
  <Slides>48</Slides>
  <Notes>4</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48</vt:i4>
      </vt:variant>
    </vt:vector>
  </HeadingPairs>
  <TitlesOfParts>
    <vt:vector size="55" baseType="lpstr">
      <vt:lpstr>Aptos</vt:lpstr>
      <vt:lpstr>Arial</vt:lpstr>
      <vt:lpstr>Myriad Pro</vt:lpstr>
      <vt:lpstr>Title</vt:lpstr>
      <vt:lpstr>1_Title</vt:lpstr>
      <vt:lpstr>Objectives</vt:lpstr>
      <vt:lpstr>Review</vt:lpstr>
      <vt:lpstr> Choosing a Variety of Foods for Good Health</vt:lpstr>
      <vt:lpstr>Choosing a Variety of Foods</vt:lpstr>
      <vt:lpstr>Learning Outcomes</vt:lpstr>
      <vt:lpstr>Understanding the Food Groups</vt:lpstr>
      <vt:lpstr>Choosing Nutrient-Dense Foods</vt:lpstr>
      <vt:lpstr>Grains Group </vt:lpstr>
      <vt:lpstr>What Is a Processed Food?</vt:lpstr>
      <vt:lpstr>Whole Grains (1 of 2)</vt:lpstr>
      <vt:lpstr>Whole Grains (2 of 2)</vt:lpstr>
      <vt:lpstr>Refined Grains and Enriched Grains</vt:lpstr>
      <vt:lpstr>Serving Size Versus Portion Size</vt:lpstr>
      <vt:lpstr>Grain Group Servings</vt:lpstr>
      <vt:lpstr>Grains as a Source of Added Sugars</vt:lpstr>
      <vt:lpstr>Fruit Group</vt:lpstr>
      <vt:lpstr>Whole Fruit versus Juice</vt:lpstr>
      <vt:lpstr>Fruit Group Servings</vt:lpstr>
      <vt:lpstr>Vegetable Group</vt:lpstr>
      <vt:lpstr>Include a Variety of Vegetables</vt:lpstr>
      <vt:lpstr>Vegetable Group Servings</vt:lpstr>
      <vt:lpstr>Protein Foods Group</vt:lpstr>
      <vt:lpstr>Protein Foods Group Servings</vt:lpstr>
      <vt:lpstr>Dairy Group</vt:lpstr>
      <vt:lpstr>What Is a Dairy Serving?</vt:lpstr>
      <vt:lpstr>Dietary Planning Tools</vt:lpstr>
      <vt:lpstr>MyPlate Model</vt:lpstr>
      <vt:lpstr>MyPlate</vt:lpstr>
      <vt:lpstr>The Harvard Healthy Plate</vt:lpstr>
      <vt:lpstr>Nutrition Guidelines</vt:lpstr>
      <vt:lpstr>Dietary Guidelines for Americans </vt:lpstr>
      <vt:lpstr>The 2025–2030 Dietary Guidelines for Americans (1 of 2)</vt:lpstr>
      <vt:lpstr>The 2025–2030 Dietary Guidelines for Americans (2 of 2)</vt:lpstr>
      <vt:lpstr>2025–2030 Food Pyramid</vt:lpstr>
      <vt:lpstr>Planning Healthy Meals and Snacks</vt:lpstr>
      <vt:lpstr>Daily Intake and Calorie Needs</vt:lpstr>
      <vt:lpstr>Calorie Level Patterns for Food Groups</vt:lpstr>
      <vt:lpstr>Food Items to Limit Portions</vt:lpstr>
      <vt:lpstr>Added Sugars</vt:lpstr>
      <vt:lpstr>Choosing Dairy Products</vt:lpstr>
      <vt:lpstr>Where Does Sodium Come From?</vt:lpstr>
      <vt:lpstr>Cutting Back on Sodium</vt:lpstr>
      <vt:lpstr>Tips for Healthy Shopping </vt:lpstr>
      <vt:lpstr>Using the Nutrition Facts Label</vt:lpstr>
      <vt:lpstr>Impact of Food Processing</vt:lpstr>
      <vt:lpstr>Choosing Wisely when Preparing Food</vt:lpstr>
      <vt:lpstr>Prioritize Protein</vt:lpstr>
      <vt:lpstr>Add Healthy Side Dishes </vt:lpstr>
      <vt:lpstr>Snack Sensibly </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dcterms:created xsi:type="dcterms:W3CDTF">2024-02-28T16:49:54Z</dcterms:created>
  <dcterms:modified xsi:type="dcterms:W3CDTF">2026-06-16T21:14:02Z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0x010100EF57B4CC526D824AAF22DA5679342D0B</vt:lpwstr>
  </property>
</Properties>
</file>