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authors.xml" ContentType="application/vnd.ms-powerpoint.authors+xml"/>
  <Override PartName="/ppt/slideLayouts/slideLayout17.xml" ContentType="application/vnd.openxmlformats-officedocument.presentationml.slideLayout+xml"/>
  <Override PartName="/ppt/slides/slide13.xml" ContentType="application/vnd.openxmlformats-officedocument.presentationml.slide+xml"/>
  <Override PartName="/ppt/slideLayouts/slideLayout4.xml" ContentType="application/vnd.openxmlformats-officedocument.presentationml.slideLayout+xml"/>
  <Override PartName="/docProps/app.xml" ContentType="application/vnd.openxmlformats-officedocument.extended-properties+xml"/>
  <Override PartName="/ppt/slides/slide25.xml" ContentType="application/vnd.openxmlformats-officedocument.presentationml.slide+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notesMasters/notesMaster1.xml" ContentType="application/vnd.openxmlformats-officedocument.presentationml.notesMaster+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slides/slide29.xml" ContentType="application/vnd.openxmlformats-officedocument.presentationml.slide+xml"/>
  <Override PartName="/ppt/slideLayouts/slideLayout13.xml" ContentType="application/vnd.openxmlformats-officedocument.presentationml.slideLayout+xml"/>
  <Override PartName="/ppt/slides/slide17.xml" ContentType="application/vnd.openxmlformats-officedocument.presentationml.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1.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slides/slide32.xml" ContentType="application/vnd.openxmlformats-officedocument.presentationml.slide+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63" r:id="rId3"/>
    <p:sldId id="303" r:id="rId4"/>
    <p:sldId id="281" r:id="rId5"/>
    <p:sldId id="267" r:id="rId6"/>
    <p:sldId id="268" r:id="rId7"/>
    <p:sldId id="269" r:id="rId8"/>
    <p:sldId id="283" r:id="rId9"/>
    <p:sldId id="270" r:id="rId10"/>
    <p:sldId id="304" r:id="rId11"/>
    <p:sldId id="273" r:id="rId12"/>
    <p:sldId id="277" r:id="rId13"/>
    <p:sldId id="274" r:id="rId14"/>
    <p:sldId id="290" r:id="rId15"/>
    <p:sldId id="271" r:id="rId16"/>
    <p:sldId id="275" r:id="rId17"/>
    <p:sldId id="305" r:id="rId18"/>
    <p:sldId id="297" r:id="rId19"/>
    <p:sldId id="278" r:id="rId20"/>
    <p:sldId id="279" r:id="rId21"/>
    <p:sldId id="280" r:id="rId22"/>
    <p:sldId id="282" r:id="rId23"/>
    <p:sldId id="306" r:id="rId24"/>
    <p:sldId id="292" r:id="rId25"/>
    <p:sldId id="295" r:id="rId26"/>
    <p:sldId id="293" r:id="rId27"/>
    <p:sldId id="300" r:id="rId28"/>
    <p:sldId id="296" r:id="rId29"/>
    <p:sldId id="294" r:id="rId30"/>
    <p:sldId id="298" r:id="rId31"/>
    <p:sldId id="299" r:id="rId32"/>
    <p:sldId id="301"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48F07-FA70-FA52-C18C-F25AE8151C56}" name="Howie Raddatz" initials="HR" userId="S::hraddatz@g-w.com::09a3448f-8531-4d0c-8335-149e4d839492" providerId="AD"/>
  <p188:author id="{C86F0059-D4C0-A274-3632-E1E74C231BFB}" name="Julie Stefanski" initials="JS" userId="S::jstefanski@g-w.com::6aad07f0-c4ef-4abe-86ff-11d38c4a2a8f" providerId="AD"/>
  <p188:author id="{913BF29D-3E76-1C56-0431-CDA07A621431}" name="Mary Galbraith" initials="MG" userId="S::mgalbraith@g-w.com::9bcb37a1-611b-4c76-8c3e-13dce97dec55" providerId="AD"/>
  <p188:author id="{C13CD3DD-161E-7B96-DDA3-C82A2C142C0D}" name="Colleen Irvin" initials="CI" userId="S::cirvin@g-w.com::c2cb3245-b50a-4ef7-a906-cfbbf915d82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02A8B-DE24-4713-A7DA-206FD68680B7}" v="72" dt="2026-06-16T21:57:12.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78" d="100"/>
          <a:sy n="78" d="100"/>
        </p:scale>
        <p:origin x="96" y="396"/>
      </p:cViewPr>
      <p:guideLst/>
    </p:cSldViewPr>
  </p:slideViewPr>
  <p:outlineViewPr>
    <p:cViewPr>
      <p:scale>
        <a:sx n="33" d="100"/>
        <a:sy n="33" d="100"/>
      </p:scale>
      <p:origin x="0" y="-5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0" Type="http://schemas.openxmlformats.org/officeDocument/2006/relationships/slide" Target="slides/slide18.xml"/><Relationship Id="rId4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Galbraith" userId="9bcb37a1-611b-4c76-8c3e-13dce97dec55" providerId="ADAL" clId="{B102A6BF-9C14-412B-AB1D-D71016FFB91C}"/>
    <pc:docChg chg="undo custSel addSld delSld modSld">
      <pc:chgData name="Mary Galbraith" userId="9bcb37a1-611b-4c76-8c3e-13dce97dec55" providerId="ADAL" clId="{B102A6BF-9C14-412B-AB1D-D71016FFB91C}" dt="2026-06-12T20:13:34.477" v="104" actId="27636"/>
      <pc:docMkLst>
        <pc:docMk/>
      </pc:docMkLst>
      <pc:sldChg chg="modSp">
        <pc:chgData name="Mary Galbraith" userId="9bcb37a1-611b-4c76-8c3e-13dce97dec55" providerId="ADAL" clId="{B102A6BF-9C14-412B-AB1D-D71016FFB91C}" dt="2026-06-12T20:04:16.381" v="50" actId="20577"/>
        <pc:sldMkLst>
          <pc:docMk/>
          <pc:sldMk cId="4360243" sldId="277"/>
        </pc:sldMkLst>
        <pc:spChg chg="mod">
          <ac:chgData name="Mary Galbraith" userId="9bcb37a1-611b-4c76-8c3e-13dce97dec55" providerId="ADAL" clId="{B102A6BF-9C14-412B-AB1D-D71016FFB91C}" dt="2026-06-12T20:04:16.381" v="50" actId="20577"/>
          <ac:spMkLst>
            <pc:docMk/>
            <pc:sldMk cId="4360243" sldId="277"/>
            <ac:spMk id="3" creationId="{7514D78A-B68E-468F-9405-454F7EE37B1B}"/>
          </ac:spMkLst>
        </pc:spChg>
      </pc:sldChg>
      <pc:sldChg chg="modSp">
        <pc:chgData name="Mary Galbraith" userId="9bcb37a1-611b-4c76-8c3e-13dce97dec55" providerId="ADAL" clId="{B102A6BF-9C14-412B-AB1D-D71016FFB91C}" dt="2026-06-12T20:06:06.342" v="53" actId="1076"/>
        <pc:sldMkLst>
          <pc:docMk/>
          <pc:sldMk cId="696972114" sldId="279"/>
        </pc:sldMkLst>
        <pc:graphicFrameChg chg="mod">
          <ac:chgData name="Mary Galbraith" userId="9bcb37a1-611b-4c76-8c3e-13dce97dec55" providerId="ADAL" clId="{B102A6BF-9C14-412B-AB1D-D71016FFB91C}" dt="2026-06-12T20:06:06.342" v="53" actId="1076"/>
          <ac:graphicFrameMkLst>
            <pc:docMk/>
            <pc:sldMk cId="696972114" sldId="279"/>
            <ac:graphicFrameMk id="5" creationId="{DE275A07-05CE-48A5-65B8-FE70B8DB2250}"/>
          </ac:graphicFrameMkLst>
        </pc:graphicFrameChg>
      </pc:sldChg>
      <pc:sldChg chg="modSp mod chgLayout">
        <pc:chgData name="Mary Galbraith" userId="9bcb37a1-611b-4c76-8c3e-13dce97dec55" providerId="ADAL" clId="{B102A6BF-9C14-412B-AB1D-D71016FFB91C}" dt="2026-06-12T20:13:34.477" v="104" actId="27636"/>
        <pc:sldMkLst>
          <pc:docMk/>
          <pc:sldMk cId="575628499" sldId="281"/>
        </pc:sldMkLst>
        <pc:spChg chg="mod ord">
          <ac:chgData name="Mary Galbraith" userId="9bcb37a1-611b-4c76-8c3e-13dce97dec55" providerId="ADAL" clId="{B102A6BF-9C14-412B-AB1D-D71016FFB91C}" dt="2026-06-12T19:41:42.635" v="13" actId="700"/>
          <ac:spMkLst>
            <pc:docMk/>
            <pc:sldMk cId="575628499" sldId="281"/>
            <ac:spMk id="2" creationId="{2BCDAF44-880D-4F96-36EB-A0C8621A1765}"/>
          </ac:spMkLst>
        </pc:spChg>
        <pc:spChg chg="mod ord">
          <ac:chgData name="Mary Galbraith" userId="9bcb37a1-611b-4c76-8c3e-13dce97dec55" providerId="ADAL" clId="{B102A6BF-9C14-412B-AB1D-D71016FFB91C}" dt="2026-06-12T20:13:34.477" v="104" actId="27636"/>
          <ac:spMkLst>
            <pc:docMk/>
            <pc:sldMk cId="575628499" sldId="281"/>
            <ac:spMk id="3" creationId="{2C67304E-49DD-5616-834E-8BC10B5D717B}"/>
          </ac:spMkLst>
        </pc:spChg>
        <pc:spChg chg="mod ord">
          <ac:chgData name="Mary Galbraith" userId="9bcb37a1-611b-4c76-8c3e-13dce97dec55" providerId="ADAL" clId="{B102A6BF-9C14-412B-AB1D-D71016FFB91C}" dt="2026-06-12T19:41:42.635" v="13" actId="700"/>
          <ac:spMkLst>
            <pc:docMk/>
            <pc:sldMk cId="575628499" sldId="281"/>
            <ac:spMk id="4" creationId="{22FD2EBF-E41D-E460-D61F-A47EF45452DB}"/>
          </ac:spMkLst>
        </pc:spChg>
        <pc:spChg chg="mod ord">
          <ac:chgData name="Mary Galbraith" userId="9bcb37a1-611b-4c76-8c3e-13dce97dec55" providerId="ADAL" clId="{B102A6BF-9C14-412B-AB1D-D71016FFB91C}" dt="2026-06-12T19:41:42.635" v="13" actId="700"/>
          <ac:spMkLst>
            <pc:docMk/>
            <pc:sldMk cId="575628499" sldId="281"/>
            <ac:spMk id="5" creationId="{4D9A1BC2-50FB-19E4-75F1-D327F2DBA38C}"/>
          </ac:spMkLst>
        </pc:spChg>
        <pc:spChg chg="mod ord">
          <ac:chgData name="Mary Galbraith" userId="9bcb37a1-611b-4c76-8c3e-13dce97dec55" providerId="ADAL" clId="{B102A6BF-9C14-412B-AB1D-D71016FFB91C}" dt="2026-06-12T19:41:42.635" v="13" actId="700"/>
          <ac:spMkLst>
            <pc:docMk/>
            <pc:sldMk cId="575628499" sldId="281"/>
            <ac:spMk id="6" creationId="{D4F184DB-F978-841D-D063-0E5568B9F50F}"/>
          </ac:spMkLst>
        </pc:spChg>
      </pc:sldChg>
      <pc:sldChg chg="modSp">
        <pc:chgData name="Mary Galbraith" userId="9bcb37a1-611b-4c76-8c3e-13dce97dec55" providerId="ADAL" clId="{B102A6BF-9C14-412B-AB1D-D71016FFB91C}" dt="2026-06-12T20:05:50.151" v="52" actId="20577"/>
        <pc:sldMkLst>
          <pc:docMk/>
          <pc:sldMk cId="1789847509" sldId="297"/>
        </pc:sldMkLst>
        <pc:spChg chg="mod">
          <ac:chgData name="Mary Galbraith" userId="9bcb37a1-611b-4c76-8c3e-13dce97dec55" providerId="ADAL" clId="{B102A6BF-9C14-412B-AB1D-D71016FFB91C}" dt="2026-06-12T20:05:50.151" v="52" actId="20577"/>
          <ac:spMkLst>
            <pc:docMk/>
            <pc:sldMk cId="1789847509" sldId="297"/>
            <ac:spMk id="3" creationId="{FF818DBB-7A8A-E9C8-C93D-04E1821897D3}"/>
          </ac:spMkLst>
        </pc:spChg>
      </pc:sldChg>
      <pc:sldChg chg="addSp modSp mod chgLayout">
        <pc:chgData name="Mary Galbraith" userId="9bcb37a1-611b-4c76-8c3e-13dce97dec55" providerId="ADAL" clId="{B102A6BF-9C14-412B-AB1D-D71016FFB91C}" dt="2026-06-12T19:41:24.439" v="12" actId="20577"/>
        <pc:sldMkLst>
          <pc:docMk/>
          <pc:sldMk cId="2380036509" sldId="303"/>
        </pc:sldMkLst>
        <pc:spChg chg="add mod ord">
          <ac:chgData name="Mary Galbraith" userId="9bcb37a1-611b-4c76-8c3e-13dce97dec55" providerId="ADAL" clId="{B102A6BF-9C14-412B-AB1D-D71016FFB91C}" dt="2026-06-12T19:41:24.439" v="12" actId="20577"/>
          <ac:spMkLst>
            <pc:docMk/>
            <pc:sldMk cId="2380036509" sldId="303"/>
            <ac:spMk id="2" creationId="{AF79082E-CEDA-6C04-CA10-50BFC3633060}"/>
          </ac:spMkLst>
        </pc:spChg>
        <pc:spChg chg="mod ord">
          <ac:chgData name="Mary Galbraith" userId="9bcb37a1-611b-4c76-8c3e-13dce97dec55" providerId="ADAL" clId="{B102A6BF-9C14-412B-AB1D-D71016FFB91C}" dt="2026-06-12T19:41:19.039" v="0" actId="700"/>
          <ac:spMkLst>
            <pc:docMk/>
            <pc:sldMk cId="2380036509" sldId="303"/>
            <ac:spMk id="3" creationId="{30D8449F-A2EF-5840-2D45-BE47106A243B}"/>
          </ac:spMkLst>
        </pc:spChg>
      </pc:sldChg>
      <pc:sldChg chg="modSp new mod">
        <pc:chgData name="Mary Galbraith" userId="9bcb37a1-611b-4c76-8c3e-13dce97dec55" providerId="ADAL" clId="{B102A6BF-9C14-412B-AB1D-D71016FFB91C}" dt="2026-06-12T20:03:09.610" v="48" actId="20577"/>
        <pc:sldMkLst>
          <pc:docMk/>
          <pc:sldMk cId="199965019" sldId="304"/>
        </pc:sldMkLst>
        <pc:spChg chg="mod">
          <ac:chgData name="Mary Galbraith" userId="9bcb37a1-611b-4c76-8c3e-13dce97dec55" providerId="ADAL" clId="{B102A6BF-9C14-412B-AB1D-D71016FFB91C}" dt="2026-06-12T20:00:47.586" v="34" actId="255"/>
          <ac:spMkLst>
            <pc:docMk/>
            <pc:sldMk cId="199965019" sldId="304"/>
            <ac:spMk id="2" creationId="{7FEA7966-89A7-60DF-D999-238D2A8951D9}"/>
          </ac:spMkLst>
        </pc:spChg>
        <pc:spChg chg="mod">
          <ac:chgData name="Mary Galbraith" userId="9bcb37a1-611b-4c76-8c3e-13dce97dec55" providerId="ADAL" clId="{B102A6BF-9C14-412B-AB1D-D71016FFB91C}" dt="2026-06-12T20:03:09.610" v="48" actId="20577"/>
          <ac:spMkLst>
            <pc:docMk/>
            <pc:sldMk cId="199965019" sldId="304"/>
            <ac:spMk id="3" creationId="{F31C1490-8B21-0372-4FD6-634A233BAC23}"/>
          </ac:spMkLst>
        </pc:spChg>
      </pc:sldChg>
      <pc:sldChg chg="addSp delSp modSp new mod modClrScheme chgLayout">
        <pc:chgData name="Mary Galbraith" userId="9bcb37a1-611b-4c76-8c3e-13dce97dec55" providerId="ADAL" clId="{B102A6BF-9C14-412B-AB1D-D71016FFB91C}" dt="2026-06-12T20:00:55.796" v="44" actId="255"/>
        <pc:sldMkLst>
          <pc:docMk/>
          <pc:sldMk cId="1446524531" sldId="305"/>
        </pc:sldMkLst>
        <pc:spChg chg="mod ord">
          <ac:chgData name="Mary Galbraith" userId="9bcb37a1-611b-4c76-8c3e-13dce97dec55" providerId="ADAL" clId="{B102A6BF-9C14-412B-AB1D-D71016FFB91C}" dt="2026-06-12T20:00:55.796" v="44" actId="255"/>
          <ac:spMkLst>
            <pc:docMk/>
            <pc:sldMk cId="1446524531" sldId="305"/>
            <ac:spMk id="2" creationId="{DD7400EA-5057-C55F-B694-60BEF094AEA7}"/>
          </ac:spMkLst>
        </pc:spChg>
        <pc:graphicFrameChg chg="add mod">
          <ac:chgData name="Mary Galbraith" userId="9bcb37a1-611b-4c76-8c3e-13dce97dec55" providerId="ADAL" clId="{B102A6BF-9C14-412B-AB1D-D71016FFB91C}" dt="2026-06-12T20:00:32.744" v="23" actId="1076"/>
          <ac:graphicFrameMkLst>
            <pc:docMk/>
            <pc:sldMk cId="1446524531" sldId="305"/>
            <ac:graphicFrameMk id="4" creationId="{44D2F830-77D8-FA0E-70E7-4F74F4917FD4}"/>
          </ac:graphicFrameMkLst>
        </pc:graphicFrameChg>
      </pc:sldChg>
      <pc:sldChg chg="addSp modSp new mod">
        <pc:chgData name="Mary Galbraith" userId="9bcb37a1-611b-4c76-8c3e-13dce97dec55" providerId="ADAL" clId="{B102A6BF-9C14-412B-AB1D-D71016FFB91C}" dt="2026-06-12T20:08:37.288" v="100" actId="1076"/>
        <pc:sldMkLst>
          <pc:docMk/>
          <pc:sldMk cId="3726326723" sldId="306"/>
        </pc:sldMkLst>
        <pc:spChg chg="mod">
          <ac:chgData name="Mary Galbraith" userId="9bcb37a1-611b-4c76-8c3e-13dce97dec55" providerId="ADAL" clId="{B102A6BF-9C14-412B-AB1D-D71016FFB91C}" dt="2026-06-12T20:07:34.160" v="58"/>
          <ac:spMkLst>
            <pc:docMk/>
            <pc:sldMk cId="3726326723" sldId="306"/>
            <ac:spMk id="2" creationId="{7C04A997-40BC-5C61-A031-D25C0307D47B}"/>
          </ac:spMkLst>
        </pc:spChg>
        <pc:spChg chg="mod">
          <ac:chgData name="Mary Galbraith" userId="9bcb37a1-611b-4c76-8c3e-13dce97dec55" providerId="ADAL" clId="{B102A6BF-9C14-412B-AB1D-D71016FFB91C}" dt="2026-06-12T20:08:02.681" v="65" actId="27636"/>
          <ac:spMkLst>
            <pc:docMk/>
            <pc:sldMk cId="3726326723" sldId="306"/>
            <ac:spMk id="3" creationId="{E788DBCD-67ED-6180-0A1D-7C4D617034E2}"/>
          </ac:spMkLst>
        </pc:spChg>
        <pc:spChg chg="add mod">
          <ac:chgData name="Mary Galbraith" userId="9bcb37a1-611b-4c76-8c3e-13dce97dec55" providerId="ADAL" clId="{B102A6BF-9C14-412B-AB1D-D71016FFB91C}" dt="2026-06-12T20:08:37.288" v="100" actId="1076"/>
          <ac:spMkLst>
            <pc:docMk/>
            <pc:sldMk cId="3726326723" sldId="306"/>
            <ac:spMk id="5" creationId="{9AA132A8-9B3A-2D42-7F90-7D0534CC6C88}"/>
          </ac:spMkLst>
        </pc:spChg>
        <pc:picChg chg="add mod modCrop">
          <ac:chgData name="Mary Galbraith" userId="9bcb37a1-611b-4c76-8c3e-13dce97dec55" providerId="ADAL" clId="{B102A6BF-9C14-412B-AB1D-D71016FFB91C}" dt="2026-06-12T20:08:18.260" v="68" actId="732"/>
          <ac:picMkLst>
            <pc:docMk/>
            <pc:sldMk cId="3726326723" sldId="306"/>
            <ac:picMk id="4" creationId="{1D63BED5-23BE-BACC-8831-58489F547B43}"/>
          </ac:picMkLst>
        </pc:picChg>
      </pc:sldChg>
    </pc:docChg>
  </pc:docChgLst>
  <pc:docChgLst>
    <pc:chgData name="Julie Stefanski" userId="6aad07f0-c4ef-4abe-86ff-11d38c4a2a8f" providerId="ADAL" clId="{0E7554E0-604E-4C2F-8D56-3D36A4844B9C}"/>
    <pc:docChg chg="modSld">
      <pc:chgData name="Julie Stefanski" userId="6aad07f0-c4ef-4abe-86ff-11d38c4a2a8f" providerId="ADAL" clId="{0E7554E0-604E-4C2F-8D56-3D36A4844B9C}" dt="2026-06-11T17:55:41.350" v="53" actId="114"/>
      <pc:docMkLst>
        <pc:docMk/>
      </pc:docMkLst>
      <pc:sldChg chg="modSp mod modCm">
        <pc:chgData name="Julie Stefanski" userId="6aad07f0-c4ef-4abe-86ff-11d38c4a2a8f" providerId="ADAL" clId="{0E7554E0-604E-4C2F-8D56-3D36A4844B9C}" dt="2026-06-11T17:53:26.041" v="9" actId="20577"/>
        <pc:sldMkLst>
          <pc:docMk/>
          <pc:sldMk cId="572296452" sldId="274"/>
        </pc:sldMkLst>
        <pc:spChg chg="mod">
          <ac:chgData name="Julie Stefanski" userId="6aad07f0-c4ef-4abe-86ff-11d38c4a2a8f" providerId="ADAL" clId="{0E7554E0-604E-4C2F-8D56-3D36A4844B9C}" dt="2026-06-11T17:53:26.041" v="9" actId="20577"/>
          <ac:spMkLst>
            <pc:docMk/>
            <pc:sldMk cId="572296452" sldId="274"/>
            <ac:spMk id="3" creationId="{608EFCC0-A338-22E6-C351-0FFA16AAA100}"/>
          </ac:spMkLst>
        </pc:spChg>
        <pc:extLst>
          <p:ext xmlns:p="http://schemas.openxmlformats.org/presentationml/2006/main" uri="{D6D511B9-2390-475A-947B-AFAB55BFBCF1}">
            <pc226:cmChg xmlns:pc226="http://schemas.microsoft.com/office/powerpoint/2022/06/main/command" chg="mod">
              <pc226:chgData name="Julie Stefanski" userId="6aad07f0-c4ef-4abe-86ff-11d38c4a2a8f" providerId="ADAL" clId="{0E7554E0-604E-4C2F-8D56-3D36A4844B9C}" dt="2026-06-11T17:53:26.041" v="9" actId="20577"/>
              <pc2:cmMkLst xmlns:pc2="http://schemas.microsoft.com/office/powerpoint/2019/9/main/command">
                <pc:docMk/>
                <pc:sldMk cId="572296452" sldId="274"/>
                <pc2:cmMk id="{9F0E5231-EBEC-4662-9E79-719615C67BB4}"/>
              </pc2:cmMkLst>
            </pc226:cmChg>
          </p:ext>
        </pc:extLst>
      </pc:sldChg>
      <pc:sldChg chg="modSp mod">
        <pc:chgData name="Julie Stefanski" userId="6aad07f0-c4ef-4abe-86ff-11d38c4a2a8f" providerId="ADAL" clId="{0E7554E0-604E-4C2F-8D56-3D36A4844B9C}" dt="2026-06-11T17:55:41.350" v="53" actId="114"/>
        <pc:sldMkLst>
          <pc:docMk/>
          <pc:sldMk cId="2047608587" sldId="302"/>
        </pc:sldMkLst>
        <pc:spChg chg="mod">
          <ac:chgData name="Julie Stefanski" userId="6aad07f0-c4ef-4abe-86ff-11d38c4a2a8f" providerId="ADAL" clId="{0E7554E0-604E-4C2F-8D56-3D36A4844B9C}" dt="2026-06-11T17:55:41.350" v="53" actId="114"/>
          <ac:spMkLst>
            <pc:docMk/>
            <pc:sldMk cId="2047608587" sldId="302"/>
            <ac:spMk id="3" creationId="{48BF8005-A2A4-C181-6378-555A3B7C2F36}"/>
          </ac:spMkLst>
        </pc:spChg>
      </pc:sldChg>
    </pc:docChg>
  </pc:docChgLst>
  <pc:docChgLst>
    <pc:chgData name="Leslie Kauffman" userId="86f0b2c1-4daf-4d92-85df-458e12eda5c9" providerId="ADAL" clId="{8AB5462C-6B83-4629-AA04-6A096D0F6A59}"/>
    <pc:docChg chg="modSld">
      <pc:chgData name="Leslie Kauffman" userId="86f0b2c1-4daf-4d92-85df-458e12eda5c9" providerId="ADAL" clId="{8AB5462C-6B83-4629-AA04-6A096D0F6A59}" dt="2026-06-16T21:57:12.600" v="234" actId="13244"/>
      <pc:docMkLst>
        <pc:docMk/>
      </pc:docMkLst>
      <pc:sldChg chg="modSp mod">
        <pc:chgData name="Leslie Kauffman" userId="86f0b2c1-4daf-4d92-85df-458e12eda5c9" providerId="ADAL" clId="{8AB5462C-6B83-4629-AA04-6A096D0F6A59}" dt="2026-06-16T21:55:37.923" v="229" actId="962"/>
        <pc:sldMkLst>
          <pc:docMk/>
          <pc:sldMk cId="2075222342" sldId="263"/>
        </pc:sldMkLst>
        <pc:spChg chg="mod">
          <ac:chgData name="Leslie Kauffman" userId="86f0b2c1-4daf-4d92-85df-458e12eda5c9" providerId="ADAL" clId="{8AB5462C-6B83-4629-AA04-6A096D0F6A59}" dt="2026-06-16T21:55:37.923" v="229" actId="962"/>
          <ac:spMkLst>
            <pc:docMk/>
            <pc:sldMk cId="2075222342" sldId="263"/>
            <ac:spMk id="4" creationId="{65D0248D-0D5E-A293-FAF6-CE044F200BB5}"/>
          </ac:spMkLst>
        </pc:spChg>
        <pc:spChg chg="mod">
          <ac:chgData name="Leslie Kauffman" userId="86f0b2c1-4daf-4d92-85df-458e12eda5c9" providerId="ADAL" clId="{8AB5462C-6B83-4629-AA04-6A096D0F6A59}" dt="2026-06-16T21:31:21.118" v="169" actId="962"/>
          <ac:spMkLst>
            <pc:docMk/>
            <pc:sldMk cId="2075222342" sldId="263"/>
            <ac:spMk id="5" creationId="{7107D8AB-F2E7-8247-5329-6E34C425074A}"/>
          </ac:spMkLst>
        </pc:spChg>
      </pc:sldChg>
      <pc:sldChg chg="modSp mod">
        <pc:chgData name="Leslie Kauffman" userId="86f0b2c1-4daf-4d92-85df-458e12eda5c9" providerId="ADAL" clId="{8AB5462C-6B83-4629-AA04-6A096D0F6A59}" dt="2026-06-16T21:56:03.077" v="230" actId="33553"/>
        <pc:sldMkLst>
          <pc:docMk/>
          <pc:sldMk cId="2464206247" sldId="270"/>
        </pc:sldMkLst>
        <pc:spChg chg="mod">
          <ac:chgData name="Leslie Kauffman" userId="86f0b2c1-4daf-4d92-85df-458e12eda5c9" providerId="ADAL" clId="{8AB5462C-6B83-4629-AA04-6A096D0F6A59}" dt="2026-06-16T21:56:03.077" v="230" actId="33553"/>
          <ac:spMkLst>
            <pc:docMk/>
            <pc:sldMk cId="2464206247" sldId="270"/>
            <ac:spMk id="10" creationId="{A6913EBD-D48D-3B36-9FF6-B99657924ECB}"/>
          </ac:spMkLst>
        </pc:spChg>
      </pc:sldChg>
      <pc:sldChg chg="modSp">
        <pc:chgData name="Leslie Kauffman" userId="86f0b2c1-4daf-4d92-85df-458e12eda5c9" providerId="ADAL" clId="{8AB5462C-6B83-4629-AA04-6A096D0F6A59}" dt="2026-06-16T21:57:12.600" v="234" actId="13244"/>
        <pc:sldMkLst>
          <pc:docMk/>
          <pc:sldMk cId="742514943" sldId="273"/>
        </pc:sldMkLst>
        <pc:spChg chg="mod">
          <ac:chgData name="Leslie Kauffman" userId="86f0b2c1-4daf-4d92-85df-458e12eda5c9" providerId="ADAL" clId="{8AB5462C-6B83-4629-AA04-6A096D0F6A59}" dt="2026-06-16T21:33:24.048" v="191" actId="962"/>
          <ac:spMkLst>
            <pc:docMk/>
            <pc:sldMk cId="742514943" sldId="273"/>
            <ac:spMk id="4" creationId="{B861A06B-692F-C2FF-6A26-FCBD8940A1C7}"/>
          </ac:spMkLst>
        </pc:spChg>
        <pc:spChg chg="mod">
          <ac:chgData name="Leslie Kauffman" userId="86f0b2c1-4daf-4d92-85df-458e12eda5c9" providerId="ADAL" clId="{8AB5462C-6B83-4629-AA04-6A096D0F6A59}" dt="2026-06-16T21:33:37.690" v="197" actId="962"/>
          <ac:spMkLst>
            <pc:docMk/>
            <pc:sldMk cId="742514943" sldId="273"/>
            <ac:spMk id="5" creationId="{FF8D1B08-E009-7536-6D8E-0C8A5D833192}"/>
          </ac:spMkLst>
        </pc:spChg>
        <pc:spChg chg="mod">
          <ac:chgData name="Leslie Kauffman" userId="86f0b2c1-4daf-4d92-85df-458e12eda5c9" providerId="ADAL" clId="{8AB5462C-6B83-4629-AA04-6A096D0F6A59}" dt="2026-06-16T21:57:12.600" v="234" actId="13244"/>
          <ac:spMkLst>
            <pc:docMk/>
            <pc:sldMk cId="742514943" sldId="273"/>
            <ac:spMk id="6" creationId="{01D9AE1D-D11B-BAC1-EFA4-79801365D6A2}"/>
          </ac:spMkLst>
        </pc:spChg>
        <pc:spChg chg="mod">
          <ac:chgData name="Leslie Kauffman" userId="86f0b2c1-4daf-4d92-85df-458e12eda5c9" providerId="ADAL" clId="{8AB5462C-6B83-4629-AA04-6A096D0F6A59}" dt="2026-06-16T21:57:04.478" v="233" actId="13244"/>
          <ac:spMkLst>
            <pc:docMk/>
            <pc:sldMk cId="742514943" sldId="273"/>
            <ac:spMk id="7" creationId="{DAB0A85F-866B-220F-ECFA-68F81E90C707}"/>
          </ac:spMkLst>
        </pc:spChg>
        <pc:spChg chg="mod">
          <ac:chgData name="Leslie Kauffman" userId="86f0b2c1-4daf-4d92-85df-458e12eda5c9" providerId="ADAL" clId="{8AB5462C-6B83-4629-AA04-6A096D0F6A59}" dt="2026-06-16T21:57:00.538" v="232" actId="13244"/>
          <ac:spMkLst>
            <pc:docMk/>
            <pc:sldMk cId="742514943" sldId="273"/>
            <ac:spMk id="8" creationId="{497DAB89-74FE-0DD7-CA68-831F0A50CF7C}"/>
          </ac:spMkLst>
        </pc:spChg>
      </pc:sldChg>
      <pc:sldChg chg="modSp">
        <pc:chgData name="Leslie Kauffman" userId="86f0b2c1-4daf-4d92-85df-458e12eda5c9" providerId="ADAL" clId="{8AB5462C-6B83-4629-AA04-6A096D0F6A59}" dt="2026-06-16T21:53:21.186" v="215" actId="962"/>
        <pc:sldMkLst>
          <pc:docMk/>
          <pc:sldMk cId="696972114" sldId="279"/>
        </pc:sldMkLst>
        <pc:graphicFrameChg chg="mod">
          <ac:chgData name="Leslie Kauffman" userId="86f0b2c1-4daf-4d92-85df-458e12eda5c9" providerId="ADAL" clId="{8AB5462C-6B83-4629-AA04-6A096D0F6A59}" dt="2026-06-16T21:53:21.186" v="215" actId="962"/>
          <ac:graphicFrameMkLst>
            <pc:docMk/>
            <pc:sldMk cId="696972114" sldId="279"/>
            <ac:graphicFrameMk id="5" creationId="{DE275A07-05CE-48A5-65B8-FE70B8DB2250}"/>
          </ac:graphicFrameMkLst>
        </pc:graphicFrameChg>
      </pc:sldChg>
      <pc:sldChg chg="modSp">
        <pc:chgData name="Leslie Kauffman" userId="86f0b2c1-4daf-4d92-85df-458e12eda5c9" providerId="ADAL" clId="{8AB5462C-6B83-4629-AA04-6A096D0F6A59}" dt="2026-06-16T21:56:24.053" v="231" actId="13244"/>
        <pc:sldMkLst>
          <pc:docMk/>
          <pc:sldMk cId="575628499" sldId="281"/>
        </pc:sldMkLst>
        <pc:spChg chg="mod">
          <ac:chgData name="Leslie Kauffman" userId="86f0b2c1-4daf-4d92-85df-458e12eda5c9" providerId="ADAL" clId="{8AB5462C-6B83-4629-AA04-6A096D0F6A59}" dt="2026-06-16T21:56:24.053" v="231" actId="13244"/>
          <ac:spMkLst>
            <pc:docMk/>
            <pc:sldMk cId="575628499" sldId="281"/>
            <ac:spMk id="7" creationId="{1F8B8E69-3FDE-33C3-4A07-F449E4292884}"/>
          </ac:spMkLst>
        </pc:spChg>
      </pc:sldChg>
      <pc:sldChg chg="modSp mod">
        <pc:chgData name="Leslie Kauffman" userId="86f0b2c1-4daf-4d92-85df-458e12eda5c9" providerId="ADAL" clId="{8AB5462C-6B83-4629-AA04-6A096D0F6A59}" dt="2026-06-16T21:27:25.706" v="11" actId="962"/>
        <pc:sldMkLst>
          <pc:docMk/>
          <pc:sldMk cId="1190923510" sldId="283"/>
        </pc:sldMkLst>
        <pc:spChg chg="mod">
          <ac:chgData name="Leslie Kauffman" userId="86f0b2c1-4daf-4d92-85df-458e12eda5c9" providerId="ADAL" clId="{8AB5462C-6B83-4629-AA04-6A096D0F6A59}" dt="2026-06-16T21:27:01.114" v="3" actId="962"/>
          <ac:spMkLst>
            <pc:docMk/>
            <pc:sldMk cId="1190923510" sldId="283"/>
            <ac:spMk id="7" creationId="{CA4B4461-1ED1-5877-36D7-FA93025BD41C}"/>
          </ac:spMkLst>
        </pc:spChg>
        <pc:spChg chg="mod">
          <ac:chgData name="Leslie Kauffman" userId="86f0b2c1-4daf-4d92-85df-458e12eda5c9" providerId="ADAL" clId="{8AB5462C-6B83-4629-AA04-6A096D0F6A59}" dt="2026-06-16T21:27:13.698" v="7" actId="962"/>
          <ac:spMkLst>
            <pc:docMk/>
            <pc:sldMk cId="1190923510" sldId="283"/>
            <ac:spMk id="8" creationId="{ACFA9279-27CC-6337-5A70-A06133E82DC5}"/>
          </ac:spMkLst>
        </pc:spChg>
        <pc:spChg chg="mod">
          <ac:chgData name="Leslie Kauffman" userId="86f0b2c1-4daf-4d92-85df-458e12eda5c9" providerId="ADAL" clId="{8AB5462C-6B83-4629-AA04-6A096D0F6A59}" dt="2026-06-16T21:27:25.706" v="11" actId="962"/>
          <ac:spMkLst>
            <pc:docMk/>
            <pc:sldMk cId="1190923510" sldId="283"/>
            <ac:spMk id="9" creationId="{A998591E-E080-7429-86A2-58DC56A0F049}"/>
          </ac:spMkLst>
        </pc:spChg>
      </pc:sldChg>
      <pc:sldChg chg="modSp">
        <pc:chgData name="Leslie Kauffman" userId="86f0b2c1-4daf-4d92-85df-458e12eda5c9" providerId="ADAL" clId="{8AB5462C-6B83-4629-AA04-6A096D0F6A59}" dt="2026-06-16T21:53:57.284" v="221" actId="20577"/>
        <pc:sldMkLst>
          <pc:docMk/>
          <pc:sldMk cId="2814023836" sldId="295"/>
        </pc:sldMkLst>
        <pc:spChg chg="mod">
          <ac:chgData name="Leslie Kauffman" userId="86f0b2c1-4daf-4d92-85df-458e12eda5c9" providerId="ADAL" clId="{8AB5462C-6B83-4629-AA04-6A096D0F6A59}" dt="2026-06-16T21:53:57.284" v="221" actId="20577"/>
          <ac:spMkLst>
            <pc:docMk/>
            <pc:sldMk cId="2814023836" sldId="295"/>
            <ac:spMk id="3" creationId="{49F29C1D-EF96-A52E-AD8C-96043CFBF20D}"/>
          </ac:spMkLst>
        </pc:spChg>
      </pc:sldChg>
      <pc:sldChg chg="modSp">
        <pc:chgData name="Leslie Kauffman" userId="86f0b2c1-4daf-4d92-85df-458e12eda5c9" providerId="ADAL" clId="{8AB5462C-6B83-4629-AA04-6A096D0F6A59}" dt="2026-06-16T21:54:27.273" v="226" actId="20577"/>
        <pc:sldMkLst>
          <pc:docMk/>
          <pc:sldMk cId="1592598674" sldId="296"/>
        </pc:sldMkLst>
        <pc:spChg chg="mod">
          <ac:chgData name="Leslie Kauffman" userId="86f0b2c1-4daf-4d92-85df-458e12eda5c9" providerId="ADAL" clId="{8AB5462C-6B83-4629-AA04-6A096D0F6A59}" dt="2026-06-16T21:54:27.273" v="226" actId="20577"/>
          <ac:spMkLst>
            <pc:docMk/>
            <pc:sldMk cId="1592598674" sldId="296"/>
            <ac:spMk id="3" creationId="{DEC5ADFD-3183-6B2B-3AA5-7C7E0FE15068}"/>
          </ac:spMkLst>
        </pc:spChg>
      </pc:sldChg>
      <pc:sldChg chg="modSp">
        <pc:chgData name="Leslie Kauffman" userId="86f0b2c1-4daf-4d92-85df-458e12eda5c9" providerId="ADAL" clId="{8AB5462C-6B83-4629-AA04-6A096D0F6A59}" dt="2026-06-16T21:47:59.469" v="213" actId="962"/>
        <pc:sldMkLst>
          <pc:docMk/>
          <pc:sldMk cId="1789847509" sldId="297"/>
        </pc:sldMkLst>
        <pc:spChg chg="mod">
          <ac:chgData name="Leslie Kauffman" userId="86f0b2c1-4daf-4d92-85df-458e12eda5c9" providerId="ADAL" clId="{8AB5462C-6B83-4629-AA04-6A096D0F6A59}" dt="2026-06-16T21:41:46.684" v="200" actId="6549"/>
          <ac:spMkLst>
            <pc:docMk/>
            <pc:sldMk cId="1789847509" sldId="297"/>
            <ac:spMk id="3" creationId="{FF818DBB-7A8A-E9C8-C93D-04E1821897D3}"/>
          </ac:spMkLst>
        </pc:spChg>
        <pc:graphicFrameChg chg="mod">
          <ac:chgData name="Leslie Kauffman" userId="86f0b2c1-4daf-4d92-85df-458e12eda5c9" providerId="ADAL" clId="{8AB5462C-6B83-4629-AA04-6A096D0F6A59}" dt="2026-06-16T21:47:59.469" v="213" actId="962"/>
          <ac:graphicFrameMkLst>
            <pc:docMk/>
            <pc:sldMk cId="1789847509" sldId="297"/>
            <ac:graphicFrameMk id="4" creationId="{F72D9CF4-D218-06B8-51E9-A697819AB78B}"/>
          </ac:graphicFrameMkLst>
        </pc:graphicFrameChg>
      </pc:sldChg>
      <pc:sldChg chg="modSp">
        <pc:chgData name="Leslie Kauffman" userId="86f0b2c1-4daf-4d92-85df-458e12eda5c9" providerId="ADAL" clId="{8AB5462C-6B83-4629-AA04-6A096D0F6A59}" dt="2026-06-16T21:54:06.962" v="225" actId="20577"/>
        <pc:sldMkLst>
          <pc:docMk/>
          <pc:sldMk cId="3538734327" sldId="300"/>
        </pc:sldMkLst>
        <pc:spChg chg="mod">
          <ac:chgData name="Leslie Kauffman" userId="86f0b2c1-4daf-4d92-85df-458e12eda5c9" providerId="ADAL" clId="{8AB5462C-6B83-4629-AA04-6A096D0F6A59}" dt="2026-06-16T21:54:06.962" v="225" actId="20577"/>
          <ac:spMkLst>
            <pc:docMk/>
            <pc:sldMk cId="3538734327" sldId="300"/>
            <ac:spMk id="3" creationId="{8D8AE9C1-40BA-7575-88D4-01A72820CA43}"/>
          </ac:spMkLst>
        </pc:spChg>
      </pc:sldChg>
      <pc:sldChg chg="modSp">
        <pc:chgData name="Leslie Kauffman" userId="86f0b2c1-4daf-4d92-85df-458e12eda5c9" providerId="ADAL" clId="{8AB5462C-6B83-4629-AA04-6A096D0F6A59}" dt="2026-06-16T21:41:27.473" v="199" actId="962"/>
        <pc:sldMkLst>
          <pc:docMk/>
          <pc:sldMk cId="1446524531" sldId="305"/>
        </pc:sldMkLst>
        <pc:graphicFrameChg chg="mod">
          <ac:chgData name="Leslie Kauffman" userId="86f0b2c1-4daf-4d92-85df-458e12eda5c9" providerId="ADAL" clId="{8AB5462C-6B83-4629-AA04-6A096D0F6A59}" dt="2026-06-16T21:41:27.473" v="199" actId="962"/>
          <ac:graphicFrameMkLst>
            <pc:docMk/>
            <pc:sldMk cId="1446524531" sldId="305"/>
            <ac:graphicFrameMk id="4" creationId="{44D2F830-77D8-FA0E-70E7-4F74F4917FD4}"/>
          </ac:graphicFrameMkLst>
        </pc:graphicFrameChg>
      </pc:sldChg>
      <pc:sldChg chg="modSp mod">
        <pc:chgData name="Leslie Kauffman" userId="86f0b2c1-4daf-4d92-85df-458e12eda5c9" providerId="ADAL" clId="{8AB5462C-6B83-4629-AA04-6A096D0F6A59}" dt="2026-06-16T21:53:39.489" v="219" actId="20577"/>
        <pc:sldMkLst>
          <pc:docMk/>
          <pc:sldMk cId="3726326723" sldId="306"/>
        </pc:sldMkLst>
        <pc:spChg chg="mod">
          <ac:chgData name="Leslie Kauffman" userId="86f0b2c1-4daf-4d92-85df-458e12eda5c9" providerId="ADAL" clId="{8AB5462C-6B83-4629-AA04-6A096D0F6A59}" dt="2026-06-16T21:53:39.489" v="219" actId="20577"/>
          <ac:spMkLst>
            <pc:docMk/>
            <pc:sldMk cId="3726326723" sldId="306"/>
            <ac:spMk id="3" creationId="{E788DBCD-67ED-6180-0A1D-7C4D617034E2}"/>
          </ac:spMkLst>
        </pc:spChg>
        <pc:picChg chg="mod">
          <ac:chgData name="Leslie Kauffman" userId="86f0b2c1-4daf-4d92-85df-458e12eda5c9" providerId="ADAL" clId="{8AB5462C-6B83-4629-AA04-6A096D0F6A59}" dt="2026-06-16T21:29:59.692" v="161" actId="962"/>
          <ac:picMkLst>
            <pc:docMk/>
            <pc:sldMk cId="3726326723" sldId="306"/>
            <ac:picMk id="4" creationId="{1D63BED5-23BE-BACC-8831-58489F547B43}"/>
          </ac:picMkLst>
        </pc:picChg>
      </pc:sldChg>
    </pc:docChg>
  </pc:docChgLst>
  <pc:docChgLst>
    <pc:chgData name="Julie Stefanski" userId="S::jstefanski@g-w.com::6aad07f0-c4ef-4abe-86ff-11d38c4a2a8f" providerId="AD" clId="Web-{2681346D-47AF-DEAD-205E-1A72614CEA18}"/>
    <pc:docChg chg="modSld sldOrd">
      <pc:chgData name="Julie Stefanski" userId="S::jstefanski@g-w.com::6aad07f0-c4ef-4abe-86ff-11d38c4a2a8f" providerId="AD" clId="Web-{2681346D-47AF-DEAD-205E-1A72614CEA18}" dt="2026-06-15T13:29:54.104" v="193" actId="14100"/>
      <pc:docMkLst>
        <pc:docMk/>
      </pc:docMkLst>
      <pc:sldChg chg="modSp">
        <pc:chgData name="Julie Stefanski" userId="S::jstefanski@g-w.com::6aad07f0-c4ef-4abe-86ff-11d38c4a2a8f" providerId="AD" clId="Web-{2681346D-47AF-DEAD-205E-1A72614CEA18}" dt="2026-06-15T12:43:18.781" v="39"/>
        <pc:sldMkLst>
          <pc:docMk/>
          <pc:sldMk cId="2464206247" sldId="270"/>
        </pc:sldMkLst>
        <pc:picChg chg="mod">
          <ac:chgData name="Julie Stefanski" userId="S::jstefanski@g-w.com::6aad07f0-c4ef-4abe-86ff-11d38c4a2a8f" providerId="AD" clId="Web-{2681346D-47AF-DEAD-205E-1A72614CEA18}" dt="2026-06-15T12:43:18.781" v="39"/>
          <ac:picMkLst>
            <pc:docMk/>
            <pc:sldMk cId="2464206247" sldId="270"/>
            <ac:picMk id="9" creationId="{E7C5853F-261A-56D8-66E1-649A5A2DF6CF}"/>
          </ac:picMkLst>
        </pc:picChg>
      </pc:sldChg>
      <pc:sldChg chg="modSp">
        <pc:chgData name="Julie Stefanski" userId="S::jstefanski@g-w.com::6aad07f0-c4ef-4abe-86ff-11d38c4a2a8f" providerId="AD" clId="Web-{2681346D-47AF-DEAD-205E-1A72614CEA18}" dt="2026-06-15T13:29:54.104" v="193" actId="14100"/>
        <pc:sldMkLst>
          <pc:docMk/>
          <pc:sldMk cId="696972114" sldId="279"/>
        </pc:sldMkLst>
        <pc:spChg chg="mod">
          <ac:chgData name="Julie Stefanski" userId="S::jstefanski@g-w.com::6aad07f0-c4ef-4abe-86ff-11d38c4a2a8f" providerId="AD" clId="Web-{2681346D-47AF-DEAD-205E-1A72614CEA18}" dt="2026-06-15T13:29:54.104" v="193" actId="14100"/>
          <ac:spMkLst>
            <pc:docMk/>
            <pc:sldMk cId="696972114" sldId="279"/>
            <ac:spMk id="6" creationId="{9432AED6-0456-1237-5C23-52FBDCB54FFA}"/>
          </ac:spMkLst>
        </pc:spChg>
        <pc:graphicFrameChg chg="mod modGraphic">
          <ac:chgData name="Julie Stefanski" userId="S::jstefanski@g-w.com::6aad07f0-c4ef-4abe-86ff-11d38c4a2a8f" providerId="AD" clId="Web-{2681346D-47AF-DEAD-205E-1A72614CEA18}" dt="2026-06-15T13:29:46.010" v="192"/>
          <ac:graphicFrameMkLst>
            <pc:docMk/>
            <pc:sldMk cId="696972114" sldId="279"/>
            <ac:graphicFrameMk id="5" creationId="{DE275A07-05CE-48A5-65B8-FE70B8DB2250}"/>
          </ac:graphicFrameMkLst>
        </pc:graphicFrameChg>
      </pc:sldChg>
      <pc:sldChg chg="modSp">
        <pc:chgData name="Julie Stefanski" userId="S::jstefanski@g-w.com::6aad07f0-c4ef-4abe-86ff-11d38c4a2a8f" providerId="AD" clId="Web-{2681346D-47AF-DEAD-205E-1A72614CEA18}" dt="2026-06-15T12:23:26.406" v="37"/>
        <pc:sldMkLst>
          <pc:docMk/>
          <pc:sldMk cId="1190923510" sldId="283"/>
        </pc:sldMkLst>
        <pc:picChg chg="mod">
          <ac:chgData name="Julie Stefanski" userId="S::jstefanski@g-w.com::6aad07f0-c4ef-4abe-86ff-11d38c4a2a8f" providerId="AD" clId="Web-{2681346D-47AF-DEAD-205E-1A72614CEA18}" dt="2026-06-15T12:21:20.480" v="5"/>
          <ac:picMkLst>
            <pc:docMk/>
            <pc:sldMk cId="1190923510" sldId="283"/>
            <ac:picMk id="4" creationId="{0C4DA39F-C274-D8C1-CA59-56F65715A21A}"/>
          </ac:picMkLst>
        </pc:picChg>
        <pc:picChg chg="mod">
          <ac:chgData name="Julie Stefanski" userId="S::jstefanski@g-w.com::6aad07f0-c4ef-4abe-86ff-11d38c4a2a8f" providerId="AD" clId="Web-{2681346D-47AF-DEAD-205E-1A72614CEA18}" dt="2026-06-15T12:22:19.904" v="15"/>
          <ac:picMkLst>
            <pc:docMk/>
            <pc:sldMk cId="1190923510" sldId="283"/>
            <ac:picMk id="5" creationId="{A2C041F7-F75E-963B-1886-60C33E6C504B}"/>
          </ac:picMkLst>
        </pc:picChg>
        <pc:picChg chg="mod">
          <ac:chgData name="Julie Stefanski" userId="S::jstefanski@g-w.com::6aad07f0-c4ef-4abe-86ff-11d38c4a2a8f" providerId="AD" clId="Web-{2681346D-47AF-DEAD-205E-1A72614CEA18}" dt="2026-06-15T12:23:26.406" v="37"/>
          <ac:picMkLst>
            <pc:docMk/>
            <pc:sldMk cId="1190923510" sldId="283"/>
            <ac:picMk id="6" creationId="{1F708034-25D5-5A68-BC70-329A3C4DC6B7}"/>
          </ac:picMkLst>
        </pc:picChg>
      </pc:sldChg>
      <pc:sldChg chg="modSp">
        <pc:chgData name="Julie Stefanski" userId="S::jstefanski@g-w.com::6aad07f0-c4ef-4abe-86ff-11d38c4a2a8f" providerId="AD" clId="Web-{2681346D-47AF-DEAD-205E-1A72614CEA18}" dt="2026-06-15T12:49:23.217" v="191" actId="20577"/>
        <pc:sldMkLst>
          <pc:docMk/>
          <pc:sldMk cId="2380036509" sldId="303"/>
        </pc:sldMkLst>
        <pc:spChg chg="mod">
          <ac:chgData name="Julie Stefanski" userId="S::jstefanski@g-w.com::6aad07f0-c4ef-4abe-86ff-11d38c4a2a8f" providerId="AD" clId="Web-{2681346D-47AF-DEAD-205E-1A72614CEA18}" dt="2026-06-15T12:49:23.217" v="191" actId="20577"/>
          <ac:spMkLst>
            <pc:docMk/>
            <pc:sldMk cId="2380036509" sldId="303"/>
            <ac:spMk id="3" creationId="{30D8449F-A2EF-5840-2D45-BE47106A243B}"/>
          </ac:spMkLst>
        </pc:spChg>
      </pc:sldChg>
      <pc:sldChg chg="ord">
        <pc:chgData name="Julie Stefanski" userId="S::jstefanski@g-w.com::6aad07f0-c4ef-4abe-86ff-11d38c4a2a8f" providerId="AD" clId="Web-{2681346D-47AF-DEAD-205E-1A72614CEA18}" dt="2026-06-15T12:43:45.251" v="40"/>
        <pc:sldMkLst>
          <pc:docMk/>
          <pc:sldMk cId="1446524531"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56198-70C1-402A-9E1B-D71CD3DA12AC}"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3A5C1-6F01-4D38-82BB-E6673BFAE0B8}" type="slidenum">
              <a:rPr lang="en-US" smtClean="0"/>
              <a:t>‹#›</a:t>
            </a:fld>
            <a:endParaRPr lang="en-US"/>
          </a:p>
        </p:txBody>
      </p:sp>
    </p:spTree>
    <p:extLst>
      <p:ext uri="{BB962C8B-B14F-4D97-AF65-F5344CB8AC3E}">
        <p14:creationId xmlns:p14="http://schemas.microsoft.com/office/powerpoint/2010/main" val="78684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3A5C1-6F01-4D38-82BB-E6673BFAE0B8}" type="slidenum">
              <a:rPr lang="en-US" smtClean="0"/>
              <a:t>3</a:t>
            </a:fld>
            <a:endParaRPr lang="en-US"/>
          </a:p>
        </p:txBody>
      </p:sp>
    </p:spTree>
    <p:extLst>
      <p:ext uri="{BB962C8B-B14F-4D97-AF65-F5344CB8AC3E}">
        <p14:creationId xmlns:p14="http://schemas.microsoft.com/office/powerpoint/2010/main" val="409916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example the potato chips would be class 3 and the hummus is class 4, considered an ultra-processed food.  </a:t>
            </a:r>
          </a:p>
        </p:txBody>
      </p:sp>
      <p:sp>
        <p:nvSpPr>
          <p:cNvPr id="4" name="Slide Number Placeholder 3"/>
          <p:cNvSpPr>
            <a:spLocks noGrp="1"/>
          </p:cNvSpPr>
          <p:nvPr>
            <p:ph type="sldNum" sz="quarter" idx="5"/>
          </p:nvPr>
        </p:nvSpPr>
        <p:spPr/>
        <p:txBody>
          <a:bodyPr/>
          <a:lstStyle/>
          <a:p>
            <a:fld id="{D7E3A5C1-6F01-4D38-82BB-E6673BFAE0B8}" type="slidenum">
              <a:rPr lang="en-US" smtClean="0"/>
              <a:t>10</a:t>
            </a:fld>
            <a:endParaRPr lang="en-US"/>
          </a:p>
        </p:txBody>
      </p:sp>
    </p:spTree>
    <p:extLst>
      <p:ext uri="{BB962C8B-B14F-4D97-AF65-F5344CB8AC3E}">
        <p14:creationId xmlns:p14="http://schemas.microsoft.com/office/powerpoint/2010/main" val="398302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guideline, “Limit Alcoholic Beverages,” has not been emphasized in the general curriculum as it is illegal for most students to intake any alcohol and there is no longer a limit specified. This can be included in your curriculum based on your student needs.</a:t>
            </a:r>
          </a:p>
        </p:txBody>
      </p:sp>
      <p:sp>
        <p:nvSpPr>
          <p:cNvPr id="4" name="Slide Number Placeholder 3"/>
          <p:cNvSpPr>
            <a:spLocks noGrp="1"/>
          </p:cNvSpPr>
          <p:nvPr>
            <p:ph type="sldNum" sz="quarter" idx="5"/>
          </p:nvPr>
        </p:nvSpPr>
        <p:spPr/>
        <p:txBody>
          <a:bodyPr/>
          <a:lstStyle/>
          <a:p>
            <a:fld id="{D7E3A5C1-6F01-4D38-82BB-E6673BFAE0B8}" type="slidenum">
              <a:rPr lang="en-US" smtClean="0"/>
              <a:t>13</a:t>
            </a:fld>
            <a:endParaRPr lang="en-US"/>
          </a:p>
        </p:txBody>
      </p:sp>
    </p:spTree>
    <p:extLst>
      <p:ext uri="{BB962C8B-B14F-4D97-AF65-F5344CB8AC3E}">
        <p14:creationId xmlns:p14="http://schemas.microsoft.com/office/powerpoint/2010/main" val="241065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Academy of Nutrition &amp; Dietetics has resources as part of their Nutrition Fact Check on Seed Oils at https://www.eatrightpro.org/nutritionfactcheck#seed</a:t>
            </a:r>
          </a:p>
          <a:p>
            <a:endParaRPr lang="en-US"/>
          </a:p>
        </p:txBody>
      </p:sp>
      <p:sp>
        <p:nvSpPr>
          <p:cNvPr id="4" name="Slide Number Placeholder 3"/>
          <p:cNvSpPr>
            <a:spLocks noGrp="1"/>
          </p:cNvSpPr>
          <p:nvPr>
            <p:ph type="sldNum" sz="quarter" idx="5"/>
          </p:nvPr>
        </p:nvSpPr>
        <p:spPr/>
        <p:txBody>
          <a:bodyPr/>
          <a:lstStyle/>
          <a:p>
            <a:fld id="{D7E3A5C1-6F01-4D38-82BB-E6673BFAE0B8}" type="slidenum">
              <a:rPr lang="en-US" smtClean="0"/>
              <a:t>24</a:t>
            </a:fld>
            <a:endParaRPr lang="en-US"/>
          </a:p>
        </p:txBody>
      </p:sp>
    </p:spTree>
    <p:extLst>
      <p:ext uri="{BB962C8B-B14F-4D97-AF65-F5344CB8AC3E}">
        <p14:creationId xmlns:p14="http://schemas.microsoft.com/office/powerpoint/2010/main" val="66357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5FCA-2EC3-52E8-FE6E-4412A5257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E5F3B1-6DE4-499F-EBEC-113BBD6AF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689D49-91EA-17B5-19BB-90C7E86FFDB7}"/>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0FA0F816-927B-B8A2-C459-2C5DD769A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7B963-4F08-EF0B-310E-CBA8D8C94370}"/>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128638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2DFD-2D52-8B4B-3F96-7BBDC6018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1C7660-C87E-A782-0A6A-811769C2B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4085D-A136-BE6F-1ED6-9C28E2AB7EF3}"/>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156B4CE8-5D8E-2650-BD39-C3038455B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EED1A-420A-5193-FE28-F4DF34448F14}"/>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80671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35E80-07AD-11A7-BA85-34B964C0E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271BF-D476-02D7-6CEF-2FA2E8D18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5BD66-D435-35F4-B827-778DDF5688B7}"/>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99156050-025E-3FB0-657E-299F551AB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305E7-47FE-1E1D-C476-4C419E9D5716}"/>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317241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9C86-68D3-FDD2-FF28-C2F8A318D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BEAD36-69A0-0C00-ADF3-8E504995D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2C66B0-CECB-D0C3-0F68-F4039C606135}"/>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5" name="Footer Placeholder 4">
            <a:extLst>
              <a:ext uri="{FF2B5EF4-FFF2-40B4-BE49-F238E27FC236}">
                <a16:creationId xmlns:a16="http://schemas.microsoft.com/office/drawing/2014/main" id="{BF5AB345-CFF1-9CF8-E282-02E35FF41C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B9CBAB-1F6E-BF5A-3BD3-0ED74039644E}"/>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196114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FCF3-B096-416F-517B-EC5E622C1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4FF99-E897-930A-8CC0-F45EB5EC24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0428F-09E8-B624-352D-1151161C2790}"/>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5" name="Footer Placeholder 4">
            <a:extLst>
              <a:ext uri="{FF2B5EF4-FFF2-40B4-BE49-F238E27FC236}">
                <a16:creationId xmlns:a16="http://schemas.microsoft.com/office/drawing/2014/main" id="{C6AFF45E-65E0-C0A8-C7D7-94871B364F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923CC7-479B-0387-4D46-06D009159F4A}"/>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2318015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CFCF-3354-4FD7-433B-900560967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ED0C1C-933A-1D26-9BCB-2C8F8841C0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44666-46B5-A731-F967-614F914B5311}"/>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5" name="Footer Placeholder 4">
            <a:extLst>
              <a:ext uri="{FF2B5EF4-FFF2-40B4-BE49-F238E27FC236}">
                <a16:creationId xmlns:a16="http://schemas.microsoft.com/office/drawing/2014/main" id="{947F6F1D-528C-5DDC-7BD0-1E40FE67BB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3A390-69B1-7328-54D8-9FF07E858634}"/>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383671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DAB1-777C-532D-9A2B-B2B21EFE26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28D48-D524-D687-2444-C9B116EA4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C9EF27-1088-65E2-D95E-6038DCD25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5D03AA-01D0-10D9-AA33-ABAF419C4813}"/>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6" name="Footer Placeholder 5">
            <a:extLst>
              <a:ext uri="{FF2B5EF4-FFF2-40B4-BE49-F238E27FC236}">
                <a16:creationId xmlns:a16="http://schemas.microsoft.com/office/drawing/2014/main" id="{24C02348-A6D7-2E9D-BC7E-C1A49DFA4B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5B9EC1-D259-B61D-B7B2-9ABBCA4B10E7}"/>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224509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22A2-31CC-C88C-C687-52A325806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EB9577-FFA0-6503-128F-E8A747626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418216-2517-DED6-7954-BC0C21238F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73F5CA-41EF-A2B7-E961-8E3B8F4A6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365087-974B-6F0E-D854-F1B869080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01DD3E-EF76-1B4C-1D12-C8554FC37F3E}"/>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8" name="Footer Placeholder 7">
            <a:extLst>
              <a:ext uri="{FF2B5EF4-FFF2-40B4-BE49-F238E27FC236}">
                <a16:creationId xmlns:a16="http://schemas.microsoft.com/office/drawing/2014/main" id="{64D06E88-7556-4828-2583-27521DCC7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EFF5A12-7092-0DCB-86EE-2DC1601F5320}"/>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208199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2F8B-640E-8961-E2E3-12DD0195D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E8BAF6-3D98-7DAD-10F6-5E60BE6A4FF7}"/>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4" name="Footer Placeholder 3">
            <a:extLst>
              <a:ext uri="{FF2B5EF4-FFF2-40B4-BE49-F238E27FC236}">
                <a16:creationId xmlns:a16="http://schemas.microsoft.com/office/drawing/2014/main" id="{4CA5E555-5125-ED34-8B98-5371642633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7E57416-A30A-9CED-3C1C-E57FC57587C2}"/>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2401255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11B47-897E-39D3-5CCC-E25DC83E8470}"/>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3" name="Footer Placeholder 2">
            <a:extLst>
              <a:ext uri="{FF2B5EF4-FFF2-40B4-BE49-F238E27FC236}">
                <a16:creationId xmlns:a16="http://schemas.microsoft.com/office/drawing/2014/main" id="{5827E54F-FD64-9D53-666B-B0C9D73AB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4DB59F-855E-34D7-7A2B-DB3F3466E3F9}"/>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3981352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14D5-2968-A491-16FF-06D3AD573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E82B1-3466-58BD-9109-E825FFE12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BC9EE-619F-C27B-160E-F7CE669F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6147F-11BF-7F24-BFD8-887191FD0BB4}"/>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6" name="Footer Placeholder 5">
            <a:extLst>
              <a:ext uri="{FF2B5EF4-FFF2-40B4-BE49-F238E27FC236}">
                <a16:creationId xmlns:a16="http://schemas.microsoft.com/office/drawing/2014/main" id="{0C08FCA3-1A02-338D-2C55-2B2E7E7669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877F6A-5880-5956-8735-A5D6995154D1}"/>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56595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E8D4-4601-C4DB-4F6C-5B1B51173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3EBB6-927E-DDA6-7791-3A3671846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A25AB-2AEC-C3C3-9B54-3ADBB5C18BBA}"/>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9B71D4E4-BF89-F04B-E013-ABB78295A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0ADDB-B6ED-77A2-0F3E-790332AC0C12}"/>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383257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D12F-5EAA-1E09-BA2C-748237497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1A6D0-9300-89C0-D748-2EAE5B1AF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BB6425-FD7C-BC76-C7E0-3E7CED333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578D8-6F37-251C-78D1-D874FD883CF8}"/>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6" name="Footer Placeholder 5">
            <a:extLst>
              <a:ext uri="{FF2B5EF4-FFF2-40B4-BE49-F238E27FC236}">
                <a16:creationId xmlns:a16="http://schemas.microsoft.com/office/drawing/2014/main" id="{4ED2E61C-D9F9-9AE4-B52E-7B23FC4EF1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2833E0-5A66-4991-1BDD-B4DB92B1443D}"/>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294890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3D56-6FBE-87A8-49E2-ED97C6A37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AD507-7837-3CDC-CB15-4CCA386D1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09744-E408-8A13-C106-05EF5BA71551}"/>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5" name="Footer Placeholder 4">
            <a:extLst>
              <a:ext uri="{FF2B5EF4-FFF2-40B4-BE49-F238E27FC236}">
                <a16:creationId xmlns:a16="http://schemas.microsoft.com/office/drawing/2014/main" id="{A00669C1-8077-EB47-387C-0CF492220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10555E-1C8C-AFA3-1248-3FE949A718B3}"/>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120221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62691-ED75-1433-6AED-D523C0D0D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080FD-DA73-BEDD-5FC0-8115B7D6AD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39CBE-F7D2-05B5-5C94-220C334842FB}"/>
              </a:ext>
            </a:extLst>
          </p:cNvPr>
          <p:cNvSpPr>
            <a:spLocks noGrp="1"/>
          </p:cNvSpPr>
          <p:nvPr>
            <p:ph type="dt" sz="half" idx="10"/>
          </p:nvPr>
        </p:nvSpPr>
        <p:spPr>
          <a:xfrm>
            <a:off x="838200" y="6356350"/>
            <a:ext cx="2743200" cy="365125"/>
          </a:xfrm>
          <a:prstGeom prst="rect">
            <a:avLst/>
          </a:prstGeom>
        </p:spPr>
        <p:txBody>
          <a:bodyPr/>
          <a:lstStyle/>
          <a:p>
            <a:fld id="{387068A2-EA80-4202-ACDC-C8B22817149D}" type="datetimeFigureOut">
              <a:rPr lang="en-US" smtClean="0"/>
              <a:t>6/16/2026</a:t>
            </a:fld>
            <a:endParaRPr lang="en-US"/>
          </a:p>
        </p:txBody>
      </p:sp>
      <p:sp>
        <p:nvSpPr>
          <p:cNvPr id="5" name="Footer Placeholder 4">
            <a:extLst>
              <a:ext uri="{FF2B5EF4-FFF2-40B4-BE49-F238E27FC236}">
                <a16:creationId xmlns:a16="http://schemas.microsoft.com/office/drawing/2014/main" id="{C62B027A-B7B2-34B3-67C9-46B0176B8A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99CD7A-0A8D-0939-CF70-CFB731CB743B}"/>
              </a:ext>
            </a:extLst>
          </p:cNvPr>
          <p:cNvSpPr>
            <a:spLocks noGrp="1"/>
          </p:cNvSpPr>
          <p:nvPr>
            <p:ph type="sldNum" sz="quarter" idx="12"/>
          </p:nvPr>
        </p:nvSpPr>
        <p:spPr>
          <a:xfrm>
            <a:off x="8610600" y="6310312"/>
            <a:ext cx="2743200" cy="365125"/>
          </a:xfrm>
          <a:prstGeom prst="rect">
            <a:avLst/>
          </a:prstGeom>
        </p:spPr>
        <p:txBody>
          <a:bodyPr/>
          <a:lstStyle/>
          <a:p>
            <a:fld id="{0FD9F5AB-63DD-4491-9D64-56DFC3D1D341}" type="slidenum">
              <a:rPr lang="en-US" smtClean="0"/>
              <a:t>‹#›</a:t>
            </a:fld>
            <a:endParaRPr lang="en-US"/>
          </a:p>
        </p:txBody>
      </p:sp>
    </p:spTree>
    <p:extLst>
      <p:ext uri="{BB962C8B-B14F-4D97-AF65-F5344CB8AC3E}">
        <p14:creationId xmlns:p14="http://schemas.microsoft.com/office/powerpoint/2010/main" val="342021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0BF2-2595-01E3-651E-556DF67EF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016E09-ACE0-C194-9B3A-ED36A1D560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08BD8D-5581-DFC3-D48F-F271279694F3}"/>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692869A2-6856-EACE-33E6-AA9AA83AC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F1566-A335-BAA5-5EE3-5D3F79B6CBD4}"/>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161714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6D26-DC08-A621-7DF7-54644DE35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00FF2-B3F0-07B9-A6A6-421A9ED52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A780AC-2768-F661-C3A0-477088F6A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4E9495-3C84-2F5C-6B81-1E890DC76065}"/>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6" name="Footer Placeholder 5">
            <a:extLst>
              <a:ext uri="{FF2B5EF4-FFF2-40B4-BE49-F238E27FC236}">
                <a16:creationId xmlns:a16="http://schemas.microsoft.com/office/drawing/2014/main" id="{1E9C80F9-5897-2895-CA96-8911FD391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C212A-EFB2-B0C8-D0DB-3455894794A8}"/>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97140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F538-CE66-0C4F-AC0A-4F51DC462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14BAE-87FE-C051-9716-CBAF84E65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A50643-F259-D2DE-D5AA-8FB8220CD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3FD58-15A6-CF0A-B2F1-143B118B3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F86C1-0148-CABA-1CB5-1097C0B79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15D8B-7B69-DF0A-437F-18EFD8CD3311}"/>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8" name="Footer Placeholder 7">
            <a:extLst>
              <a:ext uri="{FF2B5EF4-FFF2-40B4-BE49-F238E27FC236}">
                <a16:creationId xmlns:a16="http://schemas.microsoft.com/office/drawing/2014/main" id="{1E80E0C3-50BC-D563-D5C8-A666483A2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732BD5-67D0-C67E-0A5A-FDDB4FDAF50F}"/>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322829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2C91-7FCE-BEE4-5D45-D5338F1C5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145E4-CAF1-D95E-7B5A-441495E1764C}"/>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4" name="Footer Placeholder 3">
            <a:extLst>
              <a:ext uri="{FF2B5EF4-FFF2-40B4-BE49-F238E27FC236}">
                <a16:creationId xmlns:a16="http://schemas.microsoft.com/office/drawing/2014/main" id="{076D63CF-2794-615F-5BEC-BB65A3D18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D1D7-14B4-AFB4-DA40-DDCED3595921}"/>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144803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D437F-914C-BC83-2470-83101D615F5D}"/>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3" name="Footer Placeholder 2">
            <a:extLst>
              <a:ext uri="{FF2B5EF4-FFF2-40B4-BE49-F238E27FC236}">
                <a16:creationId xmlns:a16="http://schemas.microsoft.com/office/drawing/2014/main" id="{78EEA6ED-05D1-7922-4F40-83D3CA5421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C96A8A-A2B9-ABC9-880B-F302F65FD7D7}"/>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59449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C474-D084-228C-FF0F-2D5EC247B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50D30E-E7DE-BF9D-29B3-CD0685F2C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948F1-7CD3-B54B-32C3-43779632B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B8493-41AF-EEA0-49DD-8B7B1B53C9B9}"/>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6" name="Footer Placeholder 5">
            <a:extLst>
              <a:ext uri="{FF2B5EF4-FFF2-40B4-BE49-F238E27FC236}">
                <a16:creationId xmlns:a16="http://schemas.microsoft.com/office/drawing/2014/main" id="{72B34FD9-74CB-3F4C-5640-AE616F5F7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65567-98C3-A039-E1A7-DFEF29F5B0CB}"/>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37809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FDBE-CD11-9434-6168-42A6353FA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2353F-F12B-ABB5-8D80-D1E05CCA8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093652-3463-E1C1-5F17-54DE79501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B2101-E3FC-62D2-26F7-EB9FD9CDAAD8}"/>
              </a:ext>
            </a:extLst>
          </p:cNvPr>
          <p:cNvSpPr>
            <a:spLocks noGrp="1"/>
          </p:cNvSpPr>
          <p:nvPr>
            <p:ph type="dt" sz="half" idx="10"/>
          </p:nvPr>
        </p:nvSpPr>
        <p:spPr/>
        <p:txBody>
          <a:bodyPr/>
          <a:lstStyle/>
          <a:p>
            <a:fld id="{11B5CFB9-9507-41F4-B723-7BE2D74FE508}" type="datetimeFigureOut">
              <a:rPr lang="en-US" smtClean="0"/>
              <a:t>6/16/2026</a:t>
            </a:fld>
            <a:endParaRPr lang="en-US"/>
          </a:p>
        </p:txBody>
      </p:sp>
      <p:sp>
        <p:nvSpPr>
          <p:cNvPr id="6" name="Footer Placeholder 5">
            <a:extLst>
              <a:ext uri="{FF2B5EF4-FFF2-40B4-BE49-F238E27FC236}">
                <a16:creationId xmlns:a16="http://schemas.microsoft.com/office/drawing/2014/main" id="{427602DF-9684-4252-1BD4-9EF8DF5A2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60CF1-9070-852B-588D-6009846DEFCF}"/>
              </a:ext>
            </a:extLst>
          </p:cNvPr>
          <p:cNvSpPr>
            <a:spLocks noGrp="1"/>
          </p:cNvSpPr>
          <p:nvPr>
            <p:ph type="sldNum" sz="quarter" idx="12"/>
          </p:nvPr>
        </p:nvSpPr>
        <p:spPr/>
        <p:txBody>
          <a:bodyPr/>
          <a:lstStyle/>
          <a:p>
            <a:fld id="{A6B6B620-4B43-467A-A9FA-5989920279BC}" type="slidenum">
              <a:rPr lang="en-US" smtClean="0"/>
              <a:t>‹#›</a:t>
            </a:fld>
            <a:endParaRPr lang="en-US"/>
          </a:p>
        </p:txBody>
      </p:sp>
    </p:spTree>
    <p:extLst>
      <p:ext uri="{BB962C8B-B14F-4D97-AF65-F5344CB8AC3E}">
        <p14:creationId xmlns:p14="http://schemas.microsoft.com/office/powerpoint/2010/main" val="363395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541D4-D95F-5184-1CE7-BB955A19B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4D7B7-5155-0150-8B95-BD8418E17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E7A57-9FA5-C9B6-3E81-B2E859F59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B5CFB9-9507-41F4-B723-7BE2D74FE508}" type="datetimeFigureOut">
              <a:rPr lang="en-US" smtClean="0"/>
              <a:t>6/16/2026</a:t>
            </a:fld>
            <a:endParaRPr lang="en-US"/>
          </a:p>
        </p:txBody>
      </p:sp>
      <p:sp>
        <p:nvSpPr>
          <p:cNvPr id="5" name="Footer Placeholder 4">
            <a:extLst>
              <a:ext uri="{FF2B5EF4-FFF2-40B4-BE49-F238E27FC236}">
                <a16:creationId xmlns:a16="http://schemas.microsoft.com/office/drawing/2014/main" id="{90B8E918-0B9E-8715-5878-E1BA0902A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2E4D81-0E93-F3A6-2DB9-F4D1BA098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B6B620-4B43-467A-A9FA-5989920279BC}" type="slidenum">
              <a:rPr lang="en-US" smtClean="0"/>
              <a:t>‹#›</a:t>
            </a:fld>
            <a:endParaRPr lang="en-US"/>
          </a:p>
        </p:txBody>
      </p:sp>
    </p:spTree>
    <p:extLst>
      <p:ext uri="{BB962C8B-B14F-4D97-AF65-F5344CB8AC3E}">
        <p14:creationId xmlns:p14="http://schemas.microsoft.com/office/powerpoint/2010/main" val="47149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9557D-6D2F-61E4-E7F7-E05BA150F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6A82F9-8822-9D70-EB1D-3899FB137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BAF3D45-09DD-F7AE-14A3-B48D03870417}"/>
              </a:ext>
              <a:ext uri="{C183D7F6-B498-43B3-948B-1728B52AA6E4}">
                <adec:decorative xmlns:adec="http://schemas.microsoft.com/office/drawing/2017/decorative" val="1"/>
              </a:ext>
            </a:extLst>
          </p:cNvPr>
          <p:cNvSpPr/>
          <p:nvPr userDrawn="1"/>
        </p:nvSpPr>
        <p:spPr>
          <a:xfrm>
            <a:off x="0" y="0"/>
            <a:ext cx="12192000" cy="365125"/>
          </a:xfrm>
          <a:prstGeom prst="rect">
            <a:avLst/>
          </a:prstGeom>
          <a:solidFill>
            <a:srgbClr val="2F4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27B86-A53C-E39E-A0BA-B08DDF816AFE}"/>
              </a:ext>
              <a:ext uri="{C183D7F6-B498-43B3-948B-1728B52AA6E4}">
                <adec:decorative xmlns:adec="http://schemas.microsoft.com/office/drawing/2017/decorative" val="1"/>
              </a:ext>
            </a:extLst>
          </p:cNvPr>
          <p:cNvSpPr/>
          <p:nvPr userDrawn="1"/>
        </p:nvSpPr>
        <p:spPr>
          <a:xfrm>
            <a:off x="0" y="6492875"/>
            <a:ext cx="12192000" cy="365125"/>
          </a:xfrm>
          <a:prstGeom prst="rect">
            <a:avLst/>
          </a:prstGeom>
          <a:solidFill>
            <a:srgbClr val="2F4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Goodheart-Willcox logo">
            <a:extLst>
              <a:ext uri="{FF2B5EF4-FFF2-40B4-BE49-F238E27FC236}">
                <a16:creationId xmlns:a16="http://schemas.microsoft.com/office/drawing/2014/main" id="{38CF1CC2-3407-3C09-9FB1-7AE30A58534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0053" y="0"/>
            <a:ext cx="1201947" cy="85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9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D0248D-0D5E-A293-FAF6-CE044F200BB5}"/>
              </a:ext>
            </a:extLst>
          </p:cNvPr>
          <p:cNvSpPr txBox="1">
            <a:spLocks noGrp="1"/>
          </p:cNvSpPr>
          <p:nvPr>
            <p:ph type="title" idx="4294967295"/>
          </p:nvPr>
        </p:nvSpPr>
        <p:spPr>
          <a:xfrm>
            <a:off x="1524000" y="1122363"/>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The</a:t>
            </a:r>
            <a:r>
              <a:rPr kumimoji="0" lang="en-US" sz="4400" b="0" i="1" u="none" strike="noStrike" kern="1200" cap="none" spc="0" normalizeH="0" baseline="0" noProof="0" dirty="0">
                <a:ln>
                  <a:noFill/>
                </a:ln>
                <a:solidFill>
                  <a:schemeClr val="tx1"/>
                </a:solidFill>
                <a:effectLst/>
                <a:uLnTx/>
                <a:uFillTx/>
                <a:latin typeface="+mj-lt"/>
                <a:ea typeface="+mj-ea"/>
                <a:cs typeface="+mj-cs"/>
              </a:rPr>
              <a:t> 2025–2030 Dietary Guidelines for Americans</a:t>
            </a:r>
          </a:p>
        </p:txBody>
      </p:sp>
      <p:sp>
        <p:nvSpPr>
          <p:cNvPr id="5" name="Subtitle 2" descr="Educator’s Toolkit">
            <a:extLst>
              <a:ext uri="{FF2B5EF4-FFF2-40B4-BE49-F238E27FC236}">
                <a16:creationId xmlns:a16="http://schemas.microsoft.com/office/drawing/2014/main" id="{7107D8AB-F2E7-8247-5329-6E34C425074A}"/>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Educator’s Toolkit</a:t>
            </a:r>
          </a:p>
        </p:txBody>
      </p:sp>
    </p:spTree>
    <p:extLst>
      <p:ext uri="{BB962C8B-B14F-4D97-AF65-F5344CB8AC3E}">
        <p14:creationId xmlns:p14="http://schemas.microsoft.com/office/powerpoint/2010/main" val="207522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8E4A-FDB8-E547-D121-8E4731254993}"/>
              </a:ext>
            </a:extLst>
          </p:cNvPr>
          <p:cNvSpPr>
            <a:spLocks noGrp="1"/>
          </p:cNvSpPr>
          <p:nvPr>
            <p:ph type="title"/>
          </p:nvPr>
        </p:nvSpPr>
        <p:spPr/>
        <p:txBody>
          <a:bodyPr/>
          <a:lstStyle/>
          <a:p>
            <a:r>
              <a:rPr lang="en-US" dirty="0"/>
              <a:t>Which Category of NOVA?</a:t>
            </a:r>
          </a:p>
        </p:txBody>
      </p:sp>
      <p:sp>
        <p:nvSpPr>
          <p:cNvPr id="3" name="Content Placeholder 2">
            <a:extLst>
              <a:ext uri="{FF2B5EF4-FFF2-40B4-BE49-F238E27FC236}">
                <a16:creationId xmlns:a16="http://schemas.microsoft.com/office/drawing/2014/main" id="{982FE6D0-3FB3-9906-23AF-EE16456D1F24}"/>
              </a:ext>
            </a:extLst>
          </p:cNvPr>
          <p:cNvSpPr>
            <a:spLocks noGrp="1"/>
          </p:cNvSpPr>
          <p:nvPr>
            <p:ph idx="1"/>
          </p:nvPr>
        </p:nvSpPr>
        <p:spPr>
          <a:xfrm>
            <a:off x="838200" y="1825625"/>
            <a:ext cx="5981700" cy="2933188"/>
          </a:xfrm>
        </p:spPr>
        <p:txBody>
          <a:bodyPr>
            <a:normAutofit lnSpcReduction="10000"/>
          </a:bodyPr>
          <a:lstStyle/>
          <a:p>
            <a:r>
              <a:rPr lang="en-US" dirty="0"/>
              <a:t>Which category of NOVA do these foods fit into?</a:t>
            </a:r>
          </a:p>
          <a:p>
            <a:r>
              <a:rPr lang="en-US" dirty="0"/>
              <a:t>Quick reference:</a:t>
            </a:r>
          </a:p>
          <a:p>
            <a:pPr lvl="1"/>
            <a:r>
              <a:rPr lang="en-US" dirty="0"/>
              <a:t>1 = unprocessed/minimally processed</a:t>
            </a:r>
          </a:p>
          <a:p>
            <a:pPr lvl="1"/>
            <a:r>
              <a:rPr lang="en-US" dirty="0"/>
              <a:t>2 = processed culinary ingredient</a:t>
            </a:r>
          </a:p>
          <a:p>
            <a:pPr lvl="1"/>
            <a:r>
              <a:rPr lang="en-US" dirty="0"/>
              <a:t>3 = processed</a:t>
            </a:r>
          </a:p>
          <a:p>
            <a:pPr lvl="1"/>
            <a:r>
              <a:rPr lang="en-US" dirty="0"/>
              <a:t>4 = ultra-processed</a:t>
            </a:r>
          </a:p>
        </p:txBody>
      </p:sp>
      <p:sp>
        <p:nvSpPr>
          <p:cNvPr id="8" name="TextBox 7" descr="Certain foods such as tofu, fortified plant milks, all breakfast cereals except single-ingredient ones, protein supplements, veggie burgers, guacamole, hummus, and certain whole-grain breads are classified as ultra-processed foods when this system is used.">
            <a:extLst>
              <a:ext uri="{FF2B5EF4-FFF2-40B4-BE49-F238E27FC236}">
                <a16:creationId xmlns:a16="http://schemas.microsoft.com/office/drawing/2014/main" id="{497DAB89-74FE-0DD7-CA68-831F0A50CF7C}"/>
              </a:ext>
            </a:extLst>
          </p:cNvPr>
          <p:cNvSpPr txBox="1"/>
          <p:nvPr/>
        </p:nvSpPr>
        <p:spPr>
          <a:xfrm>
            <a:off x="690716" y="4625786"/>
            <a:ext cx="6054213" cy="1477328"/>
          </a:xfrm>
          <a:prstGeom prst="rect">
            <a:avLst/>
          </a:prstGeom>
          <a:solidFill>
            <a:schemeClr val="accent2">
              <a:lumMod val="20000"/>
              <a:lumOff val="80000"/>
            </a:schemeClr>
          </a:solidFill>
        </p:spPr>
        <p:txBody>
          <a:bodyPr wrap="square" rtlCol="0">
            <a:spAutoFit/>
          </a:bodyPr>
          <a:lstStyle/>
          <a:p>
            <a:r>
              <a:rPr lang="en-US" dirty="0"/>
              <a:t>Certain foods such as tofu, fortified plant milks, all breakfast cereals except single-ingredient ones, protein supplements, veggie burgers, guacamole, hummus, and certain whole-grain breads are classified as ultra-processed foods when this system is used.</a:t>
            </a:r>
          </a:p>
        </p:txBody>
      </p:sp>
      <p:sp>
        <p:nvSpPr>
          <p:cNvPr id="6" name="TextBox 5" descr="Food name: Potato chips">
            <a:extLst>
              <a:ext uri="{FF2B5EF4-FFF2-40B4-BE49-F238E27FC236}">
                <a16:creationId xmlns:a16="http://schemas.microsoft.com/office/drawing/2014/main" id="{01D9AE1D-D11B-BAC1-EFA4-79801365D6A2}"/>
              </a:ext>
            </a:extLst>
          </p:cNvPr>
          <p:cNvSpPr txBox="1"/>
          <p:nvPr/>
        </p:nvSpPr>
        <p:spPr>
          <a:xfrm>
            <a:off x="7429501" y="1690688"/>
            <a:ext cx="3581400" cy="369332"/>
          </a:xfrm>
          <a:prstGeom prst="rect">
            <a:avLst/>
          </a:prstGeom>
          <a:noFill/>
          <a:ln>
            <a:solidFill>
              <a:schemeClr val="tx1"/>
            </a:solidFill>
          </a:ln>
        </p:spPr>
        <p:txBody>
          <a:bodyPr wrap="square" rtlCol="0">
            <a:spAutoFit/>
          </a:bodyPr>
          <a:lstStyle/>
          <a:p>
            <a:r>
              <a:rPr lang="en-US" b="1" dirty="0"/>
              <a:t>Food name: </a:t>
            </a:r>
            <a:r>
              <a:rPr lang="en-US" dirty="0"/>
              <a:t>Potato chips</a:t>
            </a:r>
          </a:p>
        </p:txBody>
      </p:sp>
      <p:sp>
        <p:nvSpPr>
          <p:cNvPr id="7" name="TextBox 6" descr="Ingredients: Potatoes, vegetable oil, salt">
            <a:extLst>
              <a:ext uri="{FF2B5EF4-FFF2-40B4-BE49-F238E27FC236}">
                <a16:creationId xmlns:a16="http://schemas.microsoft.com/office/drawing/2014/main" id="{DAB0A85F-866B-220F-ECFA-68F81E90C707}"/>
              </a:ext>
            </a:extLst>
          </p:cNvPr>
          <p:cNvSpPr txBox="1"/>
          <p:nvPr/>
        </p:nvSpPr>
        <p:spPr>
          <a:xfrm>
            <a:off x="7429501" y="2147094"/>
            <a:ext cx="3581399" cy="646331"/>
          </a:xfrm>
          <a:prstGeom prst="rect">
            <a:avLst/>
          </a:prstGeom>
          <a:noFill/>
          <a:ln>
            <a:solidFill>
              <a:schemeClr val="tx1"/>
            </a:solidFill>
          </a:ln>
        </p:spPr>
        <p:txBody>
          <a:bodyPr wrap="square" rtlCol="0">
            <a:spAutoFit/>
          </a:bodyPr>
          <a:lstStyle/>
          <a:p>
            <a:r>
              <a:rPr lang="en-US" b="1" dirty="0"/>
              <a:t>Ingredients:</a:t>
            </a:r>
          </a:p>
          <a:p>
            <a:r>
              <a:rPr lang="en-US" dirty="0"/>
              <a:t>Potatoes, vegetable oil, salt</a:t>
            </a:r>
          </a:p>
        </p:txBody>
      </p:sp>
      <p:sp>
        <p:nvSpPr>
          <p:cNvPr id="4" name="TextBox 3" descr="Food name: Hummus">
            <a:extLst>
              <a:ext uri="{FF2B5EF4-FFF2-40B4-BE49-F238E27FC236}">
                <a16:creationId xmlns:a16="http://schemas.microsoft.com/office/drawing/2014/main" id="{B861A06B-692F-C2FF-6A26-FCBD8940A1C7}"/>
              </a:ext>
            </a:extLst>
          </p:cNvPr>
          <p:cNvSpPr txBox="1"/>
          <p:nvPr/>
        </p:nvSpPr>
        <p:spPr>
          <a:xfrm>
            <a:off x="7429501" y="3401219"/>
            <a:ext cx="3581400" cy="369332"/>
          </a:xfrm>
          <a:prstGeom prst="rect">
            <a:avLst/>
          </a:prstGeom>
          <a:noFill/>
          <a:ln>
            <a:solidFill>
              <a:schemeClr val="tx1"/>
            </a:solidFill>
          </a:ln>
        </p:spPr>
        <p:txBody>
          <a:bodyPr wrap="square" rtlCol="0">
            <a:spAutoFit/>
          </a:bodyPr>
          <a:lstStyle/>
          <a:p>
            <a:r>
              <a:rPr lang="en-US" b="1" dirty="0"/>
              <a:t>Food name: </a:t>
            </a:r>
            <a:r>
              <a:rPr lang="en-US" dirty="0"/>
              <a:t>Hummus</a:t>
            </a:r>
          </a:p>
        </p:txBody>
      </p:sp>
      <p:sp>
        <p:nvSpPr>
          <p:cNvPr id="5" name="TextBox 4" descr="Ingredients: Chickpeas, water, citric acid, garlic, potassium sorbate (to maintain freshness), red bell pepper">
            <a:extLst>
              <a:ext uri="{FF2B5EF4-FFF2-40B4-BE49-F238E27FC236}">
                <a16:creationId xmlns:a16="http://schemas.microsoft.com/office/drawing/2014/main" id="{FF8D1B08-E009-7536-6D8E-0C8A5D833192}"/>
              </a:ext>
            </a:extLst>
          </p:cNvPr>
          <p:cNvSpPr txBox="1"/>
          <p:nvPr/>
        </p:nvSpPr>
        <p:spPr>
          <a:xfrm>
            <a:off x="7429501" y="3857625"/>
            <a:ext cx="3581399" cy="1477328"/>
          </a:xfrm>
          <a:prstGeom prst="rect">
            <a:avLst/>
          </a:prstGeom>
          <a:noFill/>
          <a:ln>
            <a:solidFill>
              <a:schemeClr val="tx1"/>
            </a:solidFill>
          </a:ln>
        </p:spPr>
        <p:txBody>
          <a:bodyPr wrap="square" rtlCol="0">
            <a:spAutoFit/>
          </a:bodyPr>
          <a:lstStyle/>
          <a:p>
            <a:r>
              <a:rPr lang="en-US" b="1" dirty="0"/>
              <a:t>Ingredients: </a:t>
            </a:r>
          </a:p>
          <a:p>
            <a:r>
              <a:rPr lang="en-US" dirty="0"/>
              <a:t>Chickpeas, water, citric acid, garlic, potassium sorbate (to maintain freshness), red bell pepper</a:t>
            </a:r>
          </a:p>
        </p:txBody>
      </p:sp>
    </p:spTree>
    <p:extLst>
      <p:ext uri="{BB962C8B-B14F-4D97-AF65-F5344CB8AC3E}">
        <p14:creationId xmlns:p14="http://schemas.microsoft.com/office/powerpoint/2010/main" val="74251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B20C-F586-A615-7F4D-9B0736408DB2}"/>
              </a:ext>
            </a:extLst>
          </p:cNvPr>
          <p:cNvSpPr>
            <a:spLocks noGrp="1"/>
          </p:cNvSpPr>
          <p:nvPr>
            <p:ph type="title"/>
          </p:nvPr>
        </p:nvSpPr>
        <p:spPr/>
        <p:txBody>
          <a:bodyPr/>
          <a:lstStyle/>
          <a:p>
            <a:r>
              <a:rPr lang="en-US" dirty="0"/>
              <a:t>Goals of the </a:t>
            </a:r>
            <a:r>
              <a:rPr lang="en-US" i="1" dirty="0"/>
              <a:t>2025–2030 DGA</a:t>
            </a:r>
          </a:p>
        </p:txBody>
      </p:sp>
      <p:sp>
        <p:nvSpPr>
          <p:cNvPr id="3" name="Content Placeholder 2">
            <a:extLst>
              <a:ext uri="{FF2B5EF4-FFF2-40B4-BE49-F238E27FC236}">
                <a16:creationId xmlns:a16="http://schemas.microsoft.com/office/drawing/2014/main" id="{7514D78A-B68E-468F-9405-454F7EE37B1B}"/>
              </a:ext>
            </a:extLst>
          </p:cNvPr>
          <p:cNvSpPr>
            <a:spLocks noGrp="1"/>
          </p:cNvSpPr>
          <p:nvPr>
            <p:ph idx="1"/>
          </p:nvPr>
        </p:nvSpPr>
        <p:spPr/>
        <p:txBody>
          <a:bodyPr>
            <a:normAutofit fontScale="92500" lnSpcReduction="10000"/>
          </a:bodyPr>
          <a:lstStyle/>
          <a:p>
            <a:r>
              <a:rPr lang="en-US" b="1" dirty="0"/>
              <a:t>“The message is simple: eat real food.” </a:t>
            </a:r>
            <a:endParaRPr lang="en-US" dirty="0"/>
          </a:p>
          <a:p>
            <a:r>
              <a:rPr lang="en-US" dirty="0"/>
              <a:t>The </a:t>
            </a:r>
            <a:r>
              <a:rPr lang="en-US" i="1" dirty="0"/>
              <a:t>2025–2030 DGA </a:t>
            </a:r>
            <a:r>
              <a:rPr lang="en-US" dirty="0"/>
              <a:t>states, “American households must prioritize diets built on whole, nutrient-dense foods—protein, dairy, vegetables, fruits, healthy fats, and whole grains.” </a:t>
            </a:r>
          </a:p>
          <a:p>
            <a:r>
              <a:rPr lang="en-US" dirty="0"/>
              <a:t>“Paired with a dramatic reduction in highly processed foods laden with refined carbohydrates, added sugars, excess sodium, unhealthy fats, and chemical additives, this approach can change the health trajectory for so many Americans.”</a:t>
            </a:r>
          </a:p>
          <a:p>
            <a:r>
              <a:rPr lang="en-US" dirty="0"/>
              <a:t>“We are putting real food back at the center of the American diet. Real food that nourishes the body. Real food that restores health. Real food that fuels energy and encourages movement and exercise. Real food that builds strength.”</a:t>
            </a:r>
          </a:p>
        </p:txBody>
      </p:sp>
    </p:spTree>
    <p:extLst>
      <p:ext uri="{BB962C8B-B14F-4D97-AF65-F5344CB8AC3E}">
        <p14:creationId xmlns:p14="http://schemas.microsoft.com/office/powerpoint/2010/main" val="436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9677-93A7-107B-7308-80EE3554425C}"/>
              </a:ext>
            </a:extLst>
          </p:cNvPr>
          <p:cNvSpPr>
            <a:spLocks noGrp="1"/>
          </p:cNvSpPr>
          <p:nvPr>
            <p:ph type="title"/>
          </p:nvPr>
        </p:nvSpPr>
        <p:spPr/>
        <p:txBody>
          <a:bodyPr/>
          <a:lstStyle/>
          <a:p>
            <a:r>
              <a:rPr lang="en-US" dirty="0"/>
              <a:t>What are the Concerns?</a:t>
            </a:r>
          </a:p>
        </p:txBody>
      </p:sp>
      <p:sp>
        <p:nvSpPr>
          <p:cNvPr id="3" name="Content Placeholder 2">
            <a:extLst>
              <a:ext uri="{FF2B5EF4-FFF2-40B4-BE49-F238E27FC236}">
                <a16:creationId xmlns:a16="http://schemas.microsoft.com/office/drawing/2014/main" id="{608EFCC0-A338-22E6-C351-0FFA16AAA100}"/>
              </a:ext>
            </a:extLst>
          </p:cNvPr>
          <p:cNvSpPr>
            <a:spLocks noGrp="1"/>
          </p:cNvSpPr>
          <p:nvPr>
            <p:ph idx="1"/>
          </p:nvPr>
        </p:nvSpPr>
        <p:spPr>
          <a:xfrm>
            <a:off x="838200" y="1485900"/>
            <a:ext cx="10515600" cy="4691063"/>
          </a:xfrm>
        </p:spPr>
        <p:txBody>
          <a:bodyPr>
            <a:normAutofit fontScale="85000" lnSpcReduction="20000"/>
          </a:bodyPr>
          <a:lstStyle/>
          <a:p>
            <a:pPr marL="0" indent="0">
              <a:buNone/>
            </a:pPr>
            <a:r>
              <a:rPr lang="en-US" dirty="0"/>
              <a:t>Some experts are concerned that many Americans do not have the resources to prepare or cannot afford to eat a dietary pattern that meets the DGA.</a:t>
            </a:r>
          </a:p>
          <a:p>
            <a:r>
              <a:rPr lang="en-US" dirty="0"/>
              <a:t>Preparation time</a:t>
            </a:r>
          </a:p>
          <a:p>
            <a:pPr lvl="1"/>
            <a:r>
              <a:rPr lang="en-US" dirty="0"/>
              <a:t>Processed foods offer convenience for many people. (These include foods like pasta, jarred tomato sauce, luncheon meats, sliced bread, and boxed entrees, which are considered processed foods.)</a:t>
            </a:r>
          </a:p>
          <a:p>
            <a:r>
              <a:rPr lang="en-US" dirty="0"/>
              <a:t>Access</a:t>
            </a:r>
          </a:p>
          <a:p>
            <a:pPr lvl="1"/>
            <a:r>
              <a:rPr lang="en-US" dirty="0"/>
              <a:t>Roughly 6% to 13% of people the US have limited access to a grocery store.</a:t>
            </a:r>
          </a:p>
          <a:p>
            <a:pPr lvl="1"/>
            <a:r>
              <a:rPr lang="en-US" dirty="0"/>
              <a:t>Up to 54 million people live more than 1 mile from a supermarket in urban areas and 10 miles from a store in rural areas.</a:t>
            </a:r>
          </a:p>
          <a:p>
            <a:r>
              <a:rPr lang="en-US" dirty="0"/>
              <a:t>Storage time</a:t>
            </a:r>
          </a:p>
          <a:p>
            <a:pPr lvl="1"/>
            <a:r>
              <a:rPr lang="en-US" dirty="0"/>
              <a:t>Canning, freezing, dehydrating, and adding preservatives slows bacterial growth and extends the shelf life of the food.</a:t>
            </a:r>
          </a:p>
          <a:p>
            <a:r>
              <a:rPr lang="en-US" dirty="0"/>
              <a:t>Cost</a:t>
            </a:r>
          </a:p>
          <a:p>
            <a:pPr lvl="1"/>
            <a:r>
              <a:rPr lang="en-US" dirty="0"/>
              <a:t>Typically, processed foods are cheaper than many fresh foods due to large-scale production.</a:t>
            </a:r>
          </a:p>
        </p:txBody>
      </p:sp>
    </p:spTree>
    <p:extLst>
      <p:ext uri="{BB962C8B-B14F-4D97-AF65-F5344CB8AC3E}">
        <p14:creationId xmlns:p14="http://schemas.microsoft.com/office/powerpoint/2010/main" val="57229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474-288D-0322-EFDA-DC640F9CF227}"/>
              </a:ext>
            </a:extLst>
          </p:cNvPr>
          <p:cNvSpPr>
            <a:spLocks noGrp="1"/>
          </p:cNvSpPr>
          <p:nvPr>
            <p:ph type="title"/>
          </p:nvPr>
        </p:nvSpPr>
        <p:spPr/>
        <p:txBody>
          <a:bodyPr/>
          <a:lstStyle/>
          <a:p>
            <a:r>
              <a:rPr lang="en-US" dirty="0"/>
              <a:t>Key Points of the </a:t>
            </a:r>
            <a:r>
              <a:rPr lang="en-US" i="1" dirty="0"/>
              <a:t>Dietary Guidelines</a:t>
            </a:r>
          </a:p>
        </p:txBody>
      </p:sp>
      <p:sp>
        <p:nvSpPr>
          <p:cNvPr id="3" name="Content Placeholder 2">
            <a:extLst>
              <a:ext uri="{FF2B5EF4-FFF2-40B4-BE49-F238E27FC236}">
                <a16:creationId xmlns:a16="http://schemas.microsoft.com/office/drawing/2014/main" id="{CDBEAD53-6DFE-B4C0-020E-44F2E3AC1F0E}"/>
              </a:ext>
            </a:extLst>
          </p:cNvPr>
          <p:cNvSpPr>
            <a:spLocks noGrp="1"/>
          </p:cNvSpPr>
          <p:nvPr>
            <p:ph idx="1"/>
          </p:nvPr>
        </p:nvSpPr>
        <p:spPr/>
        <p:txBody>
          <a:bodyPr/>
          <a:lstStyle/>
          <a:p>
            <a:r>
              <a:rPr lang="en-US" dirty="0"/>
              <a:t>Eat the right amount for you.</a:t>
            </a:r>
          </a:p>
          <a:p>
            <a:r>
              <a:rPr lang="en-US" dirty="0"/>
              <a:t>Prioritize protein foods at every meal.</a:t>
            </a:r>
          </a:p>
          <a:p>
            <a:r>
              <a:rPr lang="en-US" dirty="0"/>
              <a:t>Consume dairy.</a:t>
            </a:r>
          </a:p>
          <a:p>
            <a:r>
              <a:rPr lang="en-US" dirty="0"/>
              <a:t>Eat vegetables and fruits throughout the day.</a:t>
            </a:r>
          </a:p>
          <a:p>
            <a:r>
              <a:rPr lang="en-US" dirty="0"/>
              <a:t>Incorporate healthy fats.</a:t>
            </a:r>
          </a:p>
          <a:p>
            <a:r>
              <a:rPr lang="en-US" dirty="0"/>
              <a:t>Focus on whole grains.</a:t>
            </a:r>
          </a:p>
          <a:p>
            <a:r>
              <a:rPr lang="en-US" dirty="0"/>
              <a:t>Limit highly processed foods, added sugars, and refined  carbohydrates.</a:t>
            </a:r>
          </a:p>
        </p:txBody>
      </p:sp>
    </p:spTree>
    <p:extLst>
      <p:ext uri="{BB962C8B-B14F-4D97-AF65-F5344CB8AC3E}">
        <p14:creationId xmlns:p14="http://schemas.microsoft.com/office/powerpoint/2010/main" val="316498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7D3F-898E-E3DF-1553-C05B51C46183}"/>
              </a:ext>
            </a:extLst>
          </p:cNvPr>
          <p:cNvSpPr>
            <a:spLocks noGrp="1"/>
          </p:cNvSpPr>
          <p:nvPr>
            <p:ph type="title"/>
          </p:nvPr>
        </p:nvSpPr>
        <p:spPr/>
        <p:txBody>
          <a:bodyPr/>
          <a:lstStyle/>
          <a:p>
            <a:r>
              <a:rPr lang="en-US" dirty="0"/>
              <a:t>Eat the Right Amount for You</a:t>
            </a:r>
          </a:p>
        </p:txBody>
      </p:sp>
      <p:sp>
        <p:nvSpPr>
          <p:cNvPr id="5" name="Content Placeholder 4">
            <a:extLst>
              <a:ext uri="{FF2B5EF4-FFF2-40B4-BE49-F238E27FC236}">
                <a16:creationId xmlns:a16="http://schemas.microsoft.com/office/drawing/2014/main" id="{B0887BD6-7F14-E20A-7F3C-316B6DB00EC9}"/>
              </a:ext>
            </a:extLst>
          </p:cNvPr>
          <p:cNvSpPr>
            <a:spLocks noGrp="1"/>
          </p:cNvSpPr>
          <p:nvPr>
            <p:ph idx="1"/>
          </p:nvPr>
        </p:nvSpPr>
        <p:spPr/>
        <p:txBody>
          <a:bodyPr/>
          <a:lstStyle/>
          <a:p>
            <a:r>
              <a:rPr lang="en-US" dirty="0"/>
              <a:t>The </a:t>
            </a:r>
            <a:r>
              <a:rPr lang="en-US" dirty="0">
                <a:solidFill>
                  <a:schemeClr val="tx2">
                    <a:lumMod val="75000"/>
                    <a:lumOff val="25000"/>
                  </a:schemeClr>
                </a:solidFill>
              </a:rPr>
              <a:t>2025</a:t>
            </a:r>
            <a:r>
              <a:rPr lang="en-US" dirty="0"/>
              <a:t> </a:t>
            </a:r>
            <a:r>
              <a:rPr lang="en-US" i="1" dirty="0"/>
              <a:t>DGA</a:t>
            </a:r>
            <a:r>
              <a:rPr lang="en-US" dirty="0"/>
              <a:t> encourages, “The calories you need depend on your age, sex, height, weight, and level of physical activity.”</a:t>
            </a:r>
          </a:p>
          <a:p>
            <a:r>
              <a:rPr lang="en-US" dirty="0"/>
              <a:t>“Pay attention to portion sizes, particularly for foods and beverages higher in calories.” </a:t>
            </a:r>
          </a:p>
          <a:p>
            <a:r>
              <a:rPr lang="en-US" dirty="0"/>
              <a:t>“Hydration is a key factor in overall health. Choose water (still or sparkling) and unsweetened beverages.”</a:t>
            </a:r>
          </a:p>
          <a:p>
            <a:r>
              <a:rPr lang="en-US" dirty="0"/>
              <a:t>This is similar to the </a:t>
            </a:r>
            <a:r>
              <a:rPr lang="en-US" dirty="0">
                <a:solidFill>
                  <a:schemeClr val="tx2">
                    <a:lumMod val="75000"/>
                    <a:lumOff val="25000"/>
                  </a:schemeClr>
                </a:solidFill>
              </a:rPr>
              <a:t>2020</a:t>
            </a:r>
            <a:r>
              <a:rPr lang="en-US" dirty="0"/>
              <a:t> </a:t>
            </a:r>
            <a:r>
              <a:rPr lang="en-US" i="1" dirty="0"/>
              <a:t>DGA</a:t>
            </a:r>
            <a:r>
              <a:rPr lang="en-US" dirty="0"/>
              <a:t>, which stated, “Focus on meeting food group needs with nutrient-dense foods and beverages, and stay within calorie limits.” </a:t>
            </a:r>
          </a:p>
        </p:txBody>
      </p:sp>
    </p:spTree>
    <p:extLst>
      <p:ext uri="{BB962C8B-B14F-4D97-AF65-F5344CB8AC3E}">
        <p14:creationId xmlns:p14="http://schemas.microsoft.com/office/powerpoint/2010/main" val="24224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E6F2-C8AC-DEA6-5ECA-AB55645622B7}"/>
              </a:ext>
            </a:extLst>
          </p:cNvPr>
          <p:cNvSpPr>
            <a:spLocks noGrp="1"/>
          </p:cNvSpPr>
          <p:nvPr>
            <p:ph type="title"/>
          </p:nvPr>
        </p:nvSpPr>
        <p:spPr/>
        <p:txBody>
          <a:bodyPr/>
          <a:lstStyle/>
          <a:p>
            <a:r>
              <a:rPr lang="en-US" dirty="0"/>
              <a:t>Prioritize Protein Foods at Every Meal</a:t>
            </a:r>
          </a:p>
        </p:txBody>
      </p:sp>
      <p:sp>
        <p:nvSpPr>
          <p:cNvPr id="3" name="Content Placeholder 2">
            <a:extLst>
              <a:ext uri="{FF2B5EF4-FFF2-40B4-BE49-F238E27FC236}">
                <a16:creationId xmlns:a16="http://schemas.microsoft.com/office/drawing/2014/main" id="{4036F28D-1AC1-5047-F7C5-F1D5C1856FEB}"/>
              </a:ext>
            </a:extLst>
          </p:cNvPr>
          <p:cNvSpPr>
            <a:spLocks noGrp="1"/>
          </p:cNvSpPr>
          <p:nvPr>
            <p:ph idx="1"/>
          </p:nvPr>
        </p:nvSpPr>
        <p:spPr/>
        <p:txBody>
          <a:bodyPr>
            <a:normAutofit fontScale="77500" lnSpcReduction="20000"/>
          </a:bodyPr>
          <a:lstStyle/>
          <a:p>
            <a:r>
              <a:rPr lang="en-US" dirty="0"/>
              <a:t>The </a:t>
            </a:r>
            <a:r>
              <a:rPr lang="en-US" dirty="0">
                <a:solidFill>
                  <a:schemeClr val="tx2">
                    <a:lumMod val="75000"/>
                    <a:lumOff val="25000"/>
                  </a:schemeClr>
                </a:solidFill>
              </a:rPr>
              <a:t>2025</a:t>
            </a:r>
            <a:r>
              <a:rPr lang="en-US" dirty="0"/>
              <a:t> </a:t>
            </a:r>
            <a:r>
              <a:rPr lang="en-US" i="1" dirty="0"/>
              <a:t>DGA</a:t>
            </a:r>
            <a:r>
              <a:rPr lang="en-US" dirty="0"/>
              <a:t> states, “Prioritize high-quality, nutrient-dense protein foods as part of a healthy dietary pattern.”</a:t>
            </a:r>
          </a:p>
          <a:p>
            <a:r>
              <a:rPr lang="en-US" dirty="0"/>
              <a:t>Previous </a:t>
            </a:r>
            <a:r>
              <a:rPr lang="en-US" i="1" dirty="0"/>
              <a:t>DGA</a:t>
            </a:r>
            <a:r>
              <a:rPr lang="en-US" dirty="0"/>
              <a:t> from past decades matched the Recommended Dietary Allowance of 0.8 grams/kilogram of body weight.  </a:t>
            </a:r>
          </a:p>
          <a:p>
            <a:r>
              <a:rPr lang="en-US" dirty="0"/>
              <a:t>The </a:t>
            </a:r>
            <a:r>
              <a:rPr lang="en-US" dirty="0">
                <a:solidFill>
                  <a:schemeClr val="tx2">
                    <a:lumMod val="75000"/>
                    <a:lumOff val="25000"/>
                  </a:schemeClr>
                </a:solidFill>
              </a:rPr>
              <a:t>2025</a:t>
            </a:r>
            <a:r>
              <a:rPr lang="en-US" dirty="0"/>
              <a:t> </a:t>
            </a:r>
            <a:r>
              <a:rPr lang="en-US" i="1" dirty="0"/>
              <a:t>DGA</a:t>
            </a:r>
            <a:r>
              <a:rPr lang="en-US" dirty="0"/>
              <a:t> increases protein recommendations for the average American to 1.2 – 1.6 grams/kg (an amount typically used for individuals in a medical setting or athletes). Our student population may vary from this general recommendation for adults.</a:t>
            </a:r>
          </a:p>
          <a:p>
            <a:r>
              <a:rPr lang="en-US" dirty="0"/>
              <a:t>The </a:t>
            </a:r>
            <a:r>
              <a:rPr lang="en-US" dirty="0">
                <a:solidFill>
                  <a:schemeClr val="tx2">
                    <a:lumMod val="75000"/>
                    <a:lumOff val="25000"/>
                  </a:schemeClr>
                </a:solidFill>
              </a:rPr>
              <a:t>2025</a:t>
            </a:r>
            <a:r>
              <a:rPr lang="en-US" dirty="0"/>
              <a:t> </a:t>
            </a:r>
            <a:r>
              <a:rPr lang="en-US" i="1" dirty="0"/>
              <a:t>DGA</a:t>
            </a:r>
            <a:r>
              <a:rPr lang="en-US" dirty="0"/>
              <a:t> presents all sources of protein, animal or plant, as equal. The original committee had recommended prioritizing plant proteins such as dried beans, peas, and legumes based on research that plant proteins help lower risk of cancer and heart disease.</a:t>
            </a:r>
          </a:p>
          <a:p>
            <a:r>
              <a:rPr lang="en-US" dirty="0"/>
              <a:t>Additionally, the </a:t>
            </a:r>
            <a:r>
              <a:rPr lang="en-US" dirty="0">
                <a:solidFill>
                  <a:schemeClr val="tx2">
                    <a:lumMod val="75000"/>
                    <a:lumOff val="25000"/>
                  </a:schemeClr>
                </a:solidFill>
              </a:rPr>
              <a:t>2025</a:t>
            </a:r>
            <a:r>
              <a:rPr lang="en-US" dirty="0"/>
              <a:t> </a:t>
            </a:r>
            <a:r>
              <a:rPr lang="en-US" i="1" dirty="0"/>
              <a:t>DGA</a:t>
            </a:r>
            <a:r>
              <a:rPr lang="en-US" dirty="0"/>
              <a:t> recommends, “Consume meat with no or limited added sugars, refined carbohydrates or starches, or chemical additives. If preferred, flavor with salt, spices, and herbs.”</a:t>
            </a:r>
          </a:p>
        </p:txBody>
      </p:sp>
    </p:spTree>
    <p:extLst>
      <p:ext uri="{BB962C8B-B14F-4D97-AF65-F5344CB8AC3E}">
        <p14:creationId xmlns:p14="http://schemas.microsoft.com/office/powerpoint/2010/main" val="2660251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00EA-5057-C55F-B694-60BEF094AEA7}"/>
              </a:ext>
            </a:extLst>
          </p:cNvPr>
          <p:cNvSpPr>
            <a:spLocks noGrp="1"/>
          </p:cNvSpPr>
          <p:nvPr>
            <p:ph type="title"/>
          </p:nvPr>
        </p:nvSpPr>
        <p:spPr/>
        <p:txBody>
          <a:bodyPr/>
          <a:lstStyle/>
          <a:p>
            <a:r>
              <a:rPr lang="en-US" dirty="0"/>
              <a:t>What is a “Real Food”? </a:t>
            </a:r>
            <a:r>
              <a:rPr lang="en-US" sz="3600" dirty="0"/>
              <a:t>(2 of 2)</a:t>
            </a:r>
          </a:p>
        </p:txBody>
      </p:sp>
      <p:graphicFrame>
        <p:nvGraphicFramePr>
          <p:cNvPr id="4" name="Content Placeholder 3" descr="Table showing types of real food. NOVA category 1: Minimally Processed Foods. Description: Foods from nature with inedible parts removed. Examples: fresh carrots, fresh apples, dried beans or legumes. NOVA category 2: Processed Culinary Ingredients. Description: Category 1 foods in a different form. Examples: olive oil, butter, lard. NOVA category 3: Processed Foods. Description: Made by adding sugar, salt, oil, and so forth to group 1 or 2 foods. Examples: smoked meat and fish, freshly made or unpackaged bread. NOVA category 4: Ultra-Processed Foods (U P Fs). Description: Formulation of industrial-use ingredients. Examples: foods that contain high fructose corn syrup, hydrogenated oils, additives.">
            <a:extLst>
              <a:ext uri="{FF2B5EF4-FFF2-40B4-BE49-F238E27FC236}">
                <a16:creationId xmlns:a16="http://schemas.microsoft.com/office/drawing/2014/main" id="{44D2F830-77D8-FA0E-70E7-4F74F4917FD4}"/>
              </a:ext>
            </a:extLst>
          </p:cNvPr>
          <p:cNvGraphicFramePr>
            <a:graphicFrameLocks/>
          </p:cNvGraphicFramePr>
          <p:nvPr>
            <p:extLst>
              <p:ext uri="{D42A27DB-BD31-4B8C-83A1-F6EECF244321}">
                <p14:modId xmlns:p14="http://schemas.microsoft.com/office/powerpoint/2010/main" val="2899158038"/>
              </p:ext>
            </p:extLst>
          </p:nvPr>
        </p:nvGraphicFramePr>
        <p:xfrm>
          <a:off x="838200" y="2233137"/>
          <a:ext cx="10515600" cy="3479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33470185"/>
                    </a:ext>
                  </a:extLst>
                </a:gridCol>
                <a:gridCol w="3505200">
                  <a:extLst>
                    <a:ext uri="{9D8B030D-6E8A-4147-A177-3AD203B41FA5}">
                      <a16:colId xmlns:a16="http://schemas.microsoft.com/office/drawing/2014/main" val="1498865034"/>
                    </a:ext>
                  </a:extLst>
                </a:gridCol>
                <a:gridCol w="3505200">
                  <a:extLst>
                    <a:ext uri="{9D8B030D-6E8A-4147-A177-3AD203B41FA5}">
                      <a16:colId xmlns:a16="http://schemas.microsoft.com/office/drawing/2014/main" val="798239428"/>
                    </a:ext>
                  </a:extLst>
                </a:gridCol>
              </a:tblGrid>
              <a:tr h="370840">
                <a:tc>
                  <a:txBody>
                    <a:bodyPr/>
                    <a:lstStyle/>
                    <a:p>
                      <a:r>
                        <a:rPr lang="en-US" dirty="0"/>
                        <a:t>NOVA Category</a:t>
                      </a:r>
                    </a:p>
                  </a:txBody>
                  <a:tcPr/>
                </a:tc>
                <a:tc>
                  <a:txBody>
                    <a:bodyPr/>
                    <a:lstStyle/>
                    <a:p>
                      <a:r>
                        <a:rPr lang="en-US"/>
                        <a:t>Description</a:t>
                      </a:r>
                    </a:p>
                  </a:txBody>
                  <a:tcPr/>
                </a:tc>
                <a:tc>
                  <a:txBody>
                    <a:bodyPr/>
                    <a:lstStyle/>
                    <a:p>
                      <a:r>
                        <a:rPr lang="en-US"/>
                        <a:t>Examples</a:t>
                      </a:r>
                    </a:p>
                  </a:txBody>
                  <a:tcPr/>
                </a:tc>
                <a:extLst>
                  <a:ext uri="{0D108BD9-81ED-4DB2-BD59-A6C34878D82A}">
                    <a16:rowId xmlns:a16="http://schemas.microsoft.com/office/drawing/2014/main" val="1058051824"/>
                  </a:ext>
                </a:extLst>
              </a:tr>
              <a:tr h="370840">
                <a:tc>
                  <a:txBody>
                    <a:bodyPr/>
                    <a:lstStyle/>
                    <a:p>
                      <a:r>
                        <a:rPr lang="en-US" dirty="0"/>
                        <a:t>1: Minimally Processed Foods</a:t>
                      </a:r>
                    </a:p>
                  </a:txBody>
                  <a:tcPr/>
                </a:tc>
                <a:tc>
                  <a:txBody>
                    <a:bodyPr/>
                    <a:lstStyle/>
                    <a:p>
                      <a:r>
                        <a:rPr lang="en-US" dirty="0"/>
                        <a:t>Foods from nature with inedible parts removed</a:t>
                      </a:r>
                    </a:p>
                    <a:p>
                      <a:endParaRPr lang="en-US" dirty="0"/>
                    </a:p>
                  </a:txBody>
                  <a:tcPr/>
                </a:tc>
                <a:tc>
                  <a:txBody>
                    <a:bodyPr/>
                    <a:lstStyle/>
                    <a:p>
                      <a:r>
                        <a:rPr lang="en-US" dirty="0"/>
                        <a:t>Fresh carrots, fresh apples, dried beans or legumes</a:t>
                      </a:r>
                    </a:p>
                    <a:p>
                      <a:endParaRPr lang="en-US" dirty="0"/>
                    </a:p>
                  </a:txBody>
                  <a:tcPr/>
                </a:tc>
                <a:extLst>
                  <a:ext uri="{0D108BD9-81ED-4DB2-BD59-A6C34878D82A}">
                    <a16:rowId xmlns:a16="http://schemas.microsoft.com/office/drawing/2014/main" val="3563789054"/>
                  </a:ext>
                </a:extLst>
              </a:tr>
              <a:tr h="370840">
                <a:tc>
                  <a:txBody>
                    <a:bodyPr/>
                    <a:lstStyle/>
                    <a:p>
                      <a:r>
                        <a:rPr lang="en-US" dirty="0"/>
                        <a:t>2: Processed Culinary Ingredients</a:t>
                      </a:r>
                    </a:p>
                  </a:txBody>
                  <a:tcPr/>
                </a:tc>
                <a:tc>
                  <a:txBody>
                    <a:bodyPr/>
                    <a:lstStyle/>
                    <a:p>
                      <a:r>
                        <a:rPr lang="en-US"/>
                        <a:t>Category 1 foods in a different form</a:t>
                      </a:r>
                    </a:p>
                  </a:txBody>
                  <a:tcPr/>
                </a:tc>
                <a:tc>
                  <a:txBody>
                    <a:bodyPr/>
                    <a:lstStyle/>
                    <a:p>
                      <a:r>
                        <a:rPr lang="en-US"/>
                        <a:t>Olive oil, butter, lard</a:t>
                      </a:r>
                    </a:p>
                  </a:txBody>
                  <a:tcPr/>
                </a:tc>
                <a:extLst>
                  <a:ext uri="{0D108BD9-81ED-4DB2-BD59-A6C34878D82A}">
                    <a16:rowId xmlns:a16="http://schemas.microsoft.com/office/drawing/2014/main" val="2015898431"/>
                  </a:ext>
                </a:extLst>
              </a:tr>
              <a:tr h="370840">
                <a:tc>
                  <a:txBody>
                    <a:bodyPr/>
                    <a:lstStyle/>
                    <a:p>
                      <a:r>
                        <a:rPr lang="en-US" sz="1800" b="0" i="0" u="none" strike="noStrike" baseline="0">
                          <a:solidFill>
                            <a:srgbClr val="000000"/>
                          </a:solidFill>
                          <a:latin typeface="+mn-lt"/>
                        </a:rPr>
                        <a:t>3: Processed Foods	 	</a:t>
                      </a:r>
                    </a:p>
                  </a:txBody>
                  <a:tcPr/>
                </a:tc>
                <a:tc>
                  <a:txBody>
                    <a:bodyPr/>
                    <a:lstStyle/>
                    <a:p>
                      <a:r>
                        <a:rPr lang="en-US" sz="1800" b="0" i="0" u="none" strike="noStrike" baseline="0">
                          <a:solidFill>
                            <a:srgbClr val="000000"/>
                          </a:solidFill>
                          <a:latin typeface="+mn-lt"/>
                        </a:rPr>
                        <a:t>Made by adding sugar, salt, oil, etc. to group 1 or 2 foods	</a:t>
                      </a:r>
                    </a:p>
                  </a:txBody>
                  <a:tcPr/>
                </a:tc>
                <a:tc>
                  <a:txBody>
                    <a:bodyPr/>
                    <a:lstStyle/>
                    <a:p>
                      <a:r>
                        <a:rPr lang="en-US" sz="1800" b="0" i="0" u="none" strike="noStrike" baseline="0">
                          <a:solidFill>
                            <a:srgbClr val="000000"/>
                          </a:solidFill>
                          <a:latin typeface="+mn-lt"/>
                        </a:rPr>
                        <a:t>Smoked meat and fish, freshly made/unpackaged bread 	</a:t>
                      </a:r>
                    </a:p>
                  </a:txBody>
                  <a:tcPr/>
                </a:tc>
                <a:extLst>
                  <a:ext uri="{0D108BD9-81ED-4DB2-BD59-A6C34878D82A}">
                    <a16:rowId xmlns:a16="http://schemas.microsoft.com/office/drawing/2014/main" val="1899947675"/>
                  </a:ext>
                </a:extLst>
              </a:tr>
              <a:tr h="370840">
                <a:tc>
                  <a:txBody>
                    <a:bodyPr/>
                    <a:lstStyle/>
                    <a:p>
                      <a:r>
                        <a:rPr lang="en-US" dirty="0"/>
                        <a:t>4: Ultra-Processed Foods (UPFs)</a:t>
                      </a:r>
                    </a:p>
                  </a:txBody>
                  <a:tcPr/>
                </a:tc>
                <a:tc>
                  <a:txBody>
                    <a:bodyPr/>
                    <a:lstStyle/>
                    <a:p>
                      <a:r>
                        <a:rPr lang="en-US" dirty="0"/>
                        <a:t>Formulation of industrial-use ingredients</a:t>
                      </a:r>
                    </a:p>
                  </a:txBody>
                  <a:tcPr/>
                </a:tc>
                <a:tc>
                  <a:txBody>
                    <a:bodyPr/>
                    <a:lstStyle/>
                    <a:p>
                      <a:r>
                        <a:rPr lang="en-US" dirty="0"/>
                        <a:t>Foods that contain high fructose corn syrup, hydrogenated oils, additives </a:t>
                      </a:r>
                    </a:p>
                  </a:txBody>
                  <a:tcPr/>
                </a:tc>
                <a:extLst>
                  <a:ext uri="{0D108BD9-81ED-4DB2-BD59-A6C34878D82A}">
                    <a16:rowId xmlns:a16="http://schemas.microsoft.com/office/drawing/2014/main" val="2999983391"/>
                  </a:ext>
                </a:extLst>
              </a:tr>
            </a:tbl>
          </a:graphicData>
        </a:graphic>
      </p:graphicFrame>
    </p:spTree>
    <p:extLst>
      <p:ext uri="{BB962C8B-B14F-4D97-AF65-F5344CB8AC3E}">
        <p14:creationId xmlns:p14="http://schemas.microsoft.com/office/powerpoint/2010/main" val="144652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9F6-9828-E20C-2A32-AFB9C23E2A1C}"/>
              </a:ext>
            </a:extLst>
          </p:cNvPr>
          <p:cNvSpPr>
            <a:spLocks noGrp="1"/>
          </p:cNvSpPr>
          <p:nvPr>
            <p:ph type="title"/>
          </p:nvPr>
        </p:nvSpPr>
        <p:spPr/>
        <p:txBody>
          <a:bodyPr/>
          <a:lstStyle/>
          <a:p>
            <a:r>
              <a:rPr lang="en-US" dirty="0"/>
              <a:t>Changes to Protein Portions</a:t>
            </a:r>
          </a:p>
        </p:txBody>
      </p:sp>
      <p:sp>
        <p:nvSpPr>
          <p:cNvPr id="3" name="Content Placeholder 2">
            <a:extLst>
              <a:ext uri="{FF2B5EF4-FFF2-40B4-BE49-F238E27FC236}">
                <a16:creationId xmlns:a16="http://schemas.microsoft.com/office/drawing/2014/main" id="{FF818DBB-7A8A-E9C8-C93D-04E1821897D3}"/>
              </a:ext>
            </a:extLst>
          </p:cNvPr>
          <p:cNvSpPr>
            <a:spLocks noGrp="1"/>
          </p:cNvSpPr>
          <p:nvPr>
            <p:ph idx="1"/>
          </p:nvPr>
        </p:nvSpPr>
        <p:spPr>
          <a:xfrm>
            <a:off x="838200" y="1397001"/>
            <a:ext cx="10515600" cy="2032000"/>
          </a:xfrm>
        </p:spPr>
        <p:txBody>
          <a:bodyPr>
            <a:normAutofit fontScale="92500" lnSpcReduction="20000"/>
          </a:bodyPr>
          <a:lstStyle/>
          <a:p>
            <a:r>
              <a:rPr lang="en-US" dirty="0"/>
              <a:t>Typically, in a list of serving size examples for a food group, all serving suggestions are equal in nutritional value so that one food can be swapped equally for another.  </a:t>
            </a:r>
          </a:p>
          <a:p>
            <a:r>
              <a:rPr lang="en-US" dirty="0"/>
              <a:t>The new </a:t>
            </a:r>
            <a:r>
              <a:rPr lang="en-US" i="1" dirty="0"/>
              <a:t>DGA</a:t>
            </a:r>
            <a:r>
              <a:rPr lang="en-US" dirty="0"/>
              <a:t> has increased the portions of meat and soy products from 1 ounce to 3 ounces. Other portions within the meat group were </a:t>
            </a:r>
            <a:r>
              <a:rPr lang="en-US" b="1" dirty="0"/>
              <a:t>not</a:t>
            </a:r>
            <a:r>
              <a:rPr lang="en-US" dirty="0"/>
              <a:t> changed.</a:t>
            </a:r>
          </a:p>
        </p:txBody>
      </p:sp>
      <p:graphicFrame>
        <p:nvGraphicFramePr>
          <p:cNvPr id="4" name="Table 3" descr="Table listing types of protein food and their calories and grams of protein. Three ounces of cooked meat, poultry, or seafood has 100 to 250 calories and 21 grams of protein. Three ounces of soy has 120 to 165 calories and 14 to 20 grams of protein. One egg has 70 to 80 calories and 6 grams of protein. A half cup of beans, peas, or lentils has 110 to 140 calories and 7 to 10 grams of protein. One ounce of seeds or nuts has 130 to 200 calories and 3 to 7 grams of protein. Two tablespoons of seed butter or nut butter has 160 to 220 calories and 6 to 8 grams of protein.">
            <a:extLst>
              <a:ext uri="{FF2B5EF4-FFF2-40B4-BE49-F238E27FC236}">
                <a16:creationId xmlns:a16="http://schemas.microsoft.com/office/drawing/2014/main" id="{F72D9CF4-D218-06B8-51E9-A697819AB78B}"/>
              </a:ext>
            </a:extLst>
          </p:cNvPr>
          <p:cNvGraphicFramePr>
            <a:graphicFrameLocks noGrp="1"/>
          </p:cNvGraphicFramePr>
          <p:nvPr>
            <p:extLst>
              <p:ext uri="{D42A27DB-BD31-4B8C-83A1-F6EECF244321}">
                <p14:modId xmlns:p14="http://schemas.microsoft.com/office/powerpoint/2010/main" val="995576269"/>
              </p:ext>
            </p:extLst>
          </p:nvPr>
        </p:nvGraphicFramePr>
        <p:xfrm>
          <a:off x="1085850" y="3314700"/>
          <a:ext cx="9217023" cy="2739390"/>
        </p:xfrm>
        <a:graphic>
          <a:graphicData uri="http://schemas.openxmlformats.org/drawingml/2006/table">
            <a:tbl>
              <a:tblPr firstRow="1" bandRow="1">
                <a:tableStyleId>{5C22544A-7EE6-4342-B048-85BDC9FD1C3A}</a:tableStyleId>
              </a:tblPr>
              <a:tblGrid>
                <a:gridCol w="4133850">
                  <a:extLst>
                    <a:ext uri="{9D8B030D-6E8A-4147-A177-3AD203B41FA5}">
                      <a16:colId xmlns:a16="http://schemas.microsoft.com/office/drawing/2014/main" val="2211195973"/>
                    </a:ext>
                  </a:extLst>
                </a:gridCol>
                <a:gridCol w="2010832">
                  <a:extLst>
                    <a:ext uri="{9D8B030D-6E8A-4147-A177-3AD203B41FA5}">
                      <a16:colId xmlns:a16="http://schemas.microsoft.com/office/drawing/2014/main" val="182596491"/>
                    </a:ext>
                  </a:extLst>
                </a:gridCol>
                <a:gridCol w="3072341">
                  <a:extLst>
                    <a:ext uri="{9D8B030D-6E8A-4147-A177-3AD203B41FA5}">
                      <a16:colId xmlns:a16="http://schemas.microsoft.com/office/drawing/2014/main" val="174734593"/>
                    </a:ext>
                  </a:extLst>
                </a:gridCol>
              </a:tblGrid>
              <a:tr h="514350">
                <a:tc>
                  <a:txBody>
                    <a:bodyPr/>
                    <a:lstStyle/>
                    <a:p>
                      <a:r>
                        <a:rPr lang="en-US"/>
                        <a:t>Protein Food</a:t>
                      </a:r>
                    </a:p>
                  </a:txBody>
                  <a:tcPr/>
                </a:tc>
                <a:tc>
                  <a:txBody>
                    <a:bodyPr/>
                    <a:lstStyle/>
                    <a:p>
                      <a:r>
                        <a:rPr lang="en-US"/>
                        <a:t>Calories</a:t>
                      </a:r>
                    </a:p>
                  </a:txBody>
                  <a:tcPr/>
                </a:tc>
                <a:tc>
                  <a:txBody>
                    <a:bodyPr/>
                    <a:lstStyle/>
                    <a:p>
                      <a:r>
                        <a:rPr lang="en-US"/>
                        <a:t>Protein (grams)</a:t>
                      </a:r>
                    </a:p>
                  </a:txBody>
                  <a:tcPr/>
                </a:tc>
                <a:extLst>
                  <a:ext uri="{0D108BD9-81ED-4DB2-BD59-A6C34878D82A}">
                    <a16:rowId xmlns:a16="http://schemas.microsoft.com/office/drawing/2014/main" val="1138175552"/>
                  </a:ext>
                </a:extLst>
              </a:tr>
              <a:tr h="370840">
                <a:tc>
                  <a:txBody>
                    <a:bodyPr/>
                    <a:lstStyle/>
                    <a:p>
                      <a:r>
                        <a:rPr lang="en-US"/>
                        <a:t>3 oz cooked meat, poultry, seafood</a:t>
                      </a:r>
                    </a:p>
                  </a:txBody>
                  <a:tcPr/>
                </a:tc>
                <a:tc>
                  <a:txBody>
                    <a:bodyPr/>
                    <a:lstStyle/>
                    <a:p>
                      <a:r>
                        <a:rPr lang="en-US" dirty="0"/>
                        <a:t>100–250</a:t>
                      </a:r>
                    </a:p>
                  </a:txBody>
                  <a:tcPr/>
                </a:tc>
                <a:tc>
                  <a:txBody>
                    <a:bodyPr/>
                    <a:lstStyle/>
                    <a:p>
                      <a:r>
                        <a:rPr lang="en-US"/>
                        <a:t>21</a:t>
                      </a:r>
                    </a:p>
                  </a:txBody>
                  <a:tcPr/>
                </a:tc>
                <a:extLst>
                  <a:ext uri="{0D108BD9-81ED-4DB2-BD59-A6C34878D82A}">
                    <a16:rowId xmlns:a16="http://schemas.microsoft.com/office/drawing/2014/main" val="2592041809"/>
                  </a:ext>
                </a:extLst>
              </a:tr>
              <a:tr h="370840">
                <a:tc>
                  <a:txBody>
                    <a:bodyPr/>
                    <a:lstStyle/>
                    <a:p>
                      <a:r>
                        <a:rPr lang="en-US" dirty="0"/>
                        <a:t>3 oz soy </a:t>
                      </a:r>
                    </a:p>
                  </a:txBody>
                  <a:tcPr/>
                </a:tc>
                <a:tc>
                  <a:txBody>
                    <a:bodyPr/>
                    <a:lstStyle/>
                    <a:p>
                      <a:r>
                        <a:rPr lang="en-US" dirty="0"/>
                        <a:t>120–165</a:t>
                      </a:r>
                    </a:p>
                  </a:txBody>
                  <a:tcPr/>
                </a:tc>
                <a:tc>
                  <a:txBody>
                    <a:bodyPr/>
                    <a:lstStyle/>
                    <a:p>
                      <a:r>
                        <a:rPr lang="en-US" dirty="0"/>
                        <a:t>14–20</a:t>
                      </a:r>
                    </a:p>
                  </a:txBody>
                  <a:tcPr/>
                </a:tc>
                <a:extLst>
                  <a:ext uri="{0D108BD9-81ED-4DB2-BD59-A6C34878D82A}">
                    <a16:rowId xmlns:a16="http://schemas.microsoft.com/office/drawing/2014/main" val="3860868639"/>
                  </a:ext>
                </a:extLst>
              </a:tr>
              <a:tr h="370840">
                <a:tc>
                  <a:txBody>
                    <a:bodyPr/>
                    <a:lstStyle/>
                    <a:p>
                      <a:r>
                        <a:rPr lang="en-US" dirty="0"/>
                        <a:t>1 egg</a:t>
                      </a:r>
                    </a:p>
                  </a:txBody>
                  <a:tcPr/>
                </a:tc>
                <a:tc>
                  <a:txBody>
                    <a:bodyPr/>
                    <a:lstStyle/>
                    <a:p>
                      <a:r>
                        <a:rPr lang="en-US" dirty="0"/>
                        <a:t>70–80</a:t>
                      </a:r>
                    </a:p>
                  </a:txBody>
                  <a:tcPr/>
                </a:tc>
                <a:tc>
                  <a:txBody>
                    <a:bodyPr/>
                    <a:lstStyle/>
                    <a:p>
                      <a:r>
                        <a:rPr lang="en-US"/>
                        <a:t>6</a:t>
                      </a:r>
                    </a:p>
                  </a:txBody>
                  <a:tcPr/>
                </a:tc>
                <a:extLst>
                  <a:ext uri="{0D108BD9-81ED-4DB2-BD59-A6C34878D82A}">
                    <a16:rowId xmlns:a16="http://schemas.microsoft.com/office/drawing/2014/main" val="3814848455"/>
                  </a:ext>
                </a:extLst>
              </a:tr>
              <a:tr h="370840">
                <a:tc>
                  <a:txBody>
                    <a:bodyPr/>
                    <a:lstStyle/>
                    <a:p>
                      <a:r>
                        <a:rPr lang="en-US"/>
                        <a:t>½ cup beans, peas, lentils</a:t>
                      </a:r>
                    </a:p>
                  </a:txBody>
                  <a:tcPr/>
                </a:tc>
                <a:tc>
                  <a:txBody>
                    <a:bodyPr/>
                    <a:lstStyle/>
                    <a:p>
                      <a:r>
                        <a:rPr lang="en-US" dirty="0"/>
                        <a:t>110–140</a:t>
                      </a:r>
                    </a:p>
                  </a:txBody>
                  <a:tcPr/>
                </a:tc>
                <a:tc>
                  <a:txBody>
                    <a:bodyPr/>
                    <a:lstStyle/>
                    <a:p>
                      <a:r>
                        <a:rPr lang="en-US" dirty="0"/>
                        <a:t>7–10</a:t>
                      </a:r>
                    </a:p>
                  </a:txBody>
                  <a:tcPr/>
                </a:tc>
                <a:extLst>
                  <a:ext uri="{0D108BD9-81ED-4DB2-BD59-A6C34878D82A}">
                    <a16:rowId xmlns:a16="http://schemas.microsoft.com/office/drawing/2014/main" val="3283541955"/>
                  </a:ext>
                </a:extLst>
              </a:tr>
              <a:tr h="370840">
                <a:tc>
                  <a:txBody>
                    <a:bodyPr/>
                    <a:lstStyle/>
                    <a:p>
                      <a:r>
                        <a:rPr lang="en-US"/>
                        <a:t>1 oz seeds or nuts</a:t>
                      </a:r>
                    </a:p>
                  </a:txBody>
                  <a:tcPr/>
                </a:tc>
                <a:tc>
                  <a:txBody>
                    <a:bodyPr/>
                    <a:lstStyle/>
                    <a:p>
                      <a:r>
                        <a:rPr lang="en-US" dirty="0"/>
                        <a:t>130–200</a:t>
                      </a:r>
                    </a:p>
                  </a:txBody>
                  <a:tcPr/>
                </a:tc>
                <a:tc>
                  <a:txBody>
                    <a:bodyPr/>
                    <a:lstStyle/>
                    <a:p>
                      <a:r>
                        <a:rPr lang="en-US" dirty="0"/>
                        <a:t>3–7</a:t>
                      </a:r>
                    </a:p>
                  </a:txBody>
                  <a:tcPr/>
                </a:tc>
                <a:extLst>
                  <a:ext uri="{0D108BD9-81ED-4DB2-BD59-A6C34878D82A}">
                    <a16:rowId xmlns:a16="http://schemas.microsoft.com/office/drawing/2014/main" val="3151435939"/>
                  </a:ext>
                </a:extLst>
              </a:tr>
              <a:tr h="370840">
                <a:tc>
                  <a:txBody>
                    <a:bodyPr/>
                    <a:lstStyle/>
                    <a:p>
                      <a:r>
                        <a:rPr lang="en-US" dirty="0"/>
                        <a:t>2 Tbsp. seed butter or nut butter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160–220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6–8</a:t>
                      </a:r>
                    </a:p>
                  </a:txBody>
                  <a:tcPr/>
                </a:tc>
                <a:extLst>
                  <a:ext uri="{0D108BD9-81ED-4DB2-BD59-A6C34878D82A}">
                    <a16:rowId xmlns:a16="http://schemas.microsoft.com/office/drawing/2014/main" val="3515224279"/>
                  </a:ext>
                </a:extLst>
              </a:tr>
            </a:tbl>
          </a:graphicData>
        </a:graphic>
      </p:graphicFrame>
    </p:spTree>
    <p:extLst>
      <p:ext uri="{BB962C8B-B14F-4D97-AF65-F5344CB8AC3E}">
        <p14:creationId xmlns:p14="http://schemas.microsoft.com/office/powerpoint/2010/main" val="178984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9E29-F6BF-6163-6174-5F14BE199999}"/>
              </a:ext>
            </a:extLst>
          </p:cNvPr>
          <p:cNvSpPr>
            <a:spLocks noGrp="1"/>
          </p:cNvSpPr>
          <p:nvPr>
            <p:ph type="title"/>
          </p:nvPr>
        </p:nvSpPr>
        <p:spPr/>
        <p:txBody>
          <a:bodyPr/>
          <a:lstStyle/>
          <a:p>
            <a:r>
              <a:rPr lang="en-US"/>
              <a:t>Consume Dairy</a:t>
            </a:r>
          </a:p>
        </p:txBody>
      </p:sp>
      <p:sp>
        <p:nvSpPr>
          <p:cNvPr id="3" name="Content Placeholder 2">
            <a:extLst>
              <a:ext uri="{FF2B5EF4-FFF2-40B4-BE49-F238E27FC236}">
                <a16:creationId xmlns:a16="http://schemas.microsoft.com/office/drawing/2014/main" id="{0D1587BC-F905-6336-94CD-E36A71AF2B0B}"/>
              </a:ext>
            </a:extLst>
          </p:cNvPr>
          <p:cNvSpPr>
            <a:spLocks noGrp="1"/>
          </p:cNvSpPr>
          <p:nvPr>
            <p:ph idx="1"/>
          </p:nvPr>
        </p:nvSpPr>
        <p:spPr/>
        <p:txBody>
          <a:bodyPr/>
          <a:lstStyle/>
          <a:p>
            <a:r>
              <a:rPr lang="en-US" dirty="0"/>
              <a:t>The </a:t>
            </a:r>
            <a:r>
              <a:rPr lang="en-US" dirty="0">
                <a:solidFill>
                  <a:schemeClr val="tx2">
                    <a:lumMod val="75000"/>
                    <a:lumOff val="25000"/>
                  </a:schemeClr>
                </a:solidFill>
              </a:rPr>
              <a:t>2025</a:t>
            </a:r>
            <a:r>
              <a:rPr lang="en-US" dirty="0"/>
              <a:t> </a:t>
            </a:r>
            <a:r>
              <a:rPr lang="en-US" i="1" dirty="0"/>
              <a:t>DGA</a:t>
            </a:r>
            <a:r>
              <a:rPr lang="en-US" dirty="0"/>
              <a:t> recommends, “When consuming dairy, include full-fat dairy with no added sugars. Dairy is an excellent source of protein, healthy fats, vitamins, and minerals.”</a:t>
            </a:r>
          </a:p>
          <a:p>
            <a:r>
              <a:rPr lang="en-US" dirty="0"/>
              <a:t>Three servings of Dairy are recommended for the average person needing 2,000 calories.</a:t>
            </a:r>
          </a:p>
          <a:p>
            <a:r>
              <a:rPr lang="en-US" dirty="0"/>
              <a:t>The </a:t>
            </a:r>
            <a:r>
              <a:rPr lang="en-US" dirty="0">
                <a:solidFill>
                  <a:schemeClr val="tx2">
                    <a:lumMod val="75000"/>
                    <a:lumOff val="25000"/>
                  </a:schemeClr>
                </a:solidFill>
              </a:rPr>
              <a:t>2020</a:t>
            </a:r>
            <a:r>
              <a:rPr lang="en-US" dirty="0"/>
              <a:t> </a:t>
            </a:r>
            <a:r>
              <a:rPr lang="en-US" i="1" dirty="0"/>
              <a:t>DGA</a:t>
            </a:r>
            <a:r>
              <a:rPr lang="en-US" dirty="0"/>
              <a:t> recommended Dairy as one of the core elements that make up a healthy dietary pattern.  </a:t>
            </a:r>
          </a:p>
          <a:p>
            <a:pPr lvl="1"/>
            <a:r>
              <a:rPr lang="en-US" dirty="0"/>
              <a:t>“Dairy, including fat-free or low-fat milk, yogurt, and cheese, and/or lactose-free versions and fortified soy beverages and yogurt as alternatives.”</a:t>
            </a:r>
          </a:p>
        </p:txBody>
      </p:sp>
    </p:spTree>
    <p:extLst>
      <p:ext uri="{BB962C8B-B14F-4D97-AF65-F5344CB8AC3E}">
        <p14:creationId xmlns:p14="http://schemas.microsoft.com/office/powerpoint/2010/main" val="205016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3D6D-82A2-DBBA-45E1-75342518E805}"/>
              </a:ext>
            </a:extLst>
          </p:cNvPr>
          <p:cNvSpPr>
            <a:spLocks noGrp="1"/>
          </p:cNvSpPr>
          <p:nvPr>
            <p:ph type="title"/>
          </p:nvPr>
        </p:nvSpPr>
        <p:spPr/>
        <p:txBody>
          <a:bodyPr/>
          <a:lstStyle/>
          <a:p>
            <a:r>
              <a:rPr lang="en-US" dirty="0"/>
              <a:t>Differences in Cow’s Milk Nutrition </a:t>
            </a:r>
            <a:br>
              <a:rPr lang="en-US" dirty="0"/>
            </a:br>
            <a:r>
              <a:rPr lang="en-US" dirty="0"/>
              <a:t>(per 8-ounce Serving)</a:t>
            </a:r>
          </a:p>
        </p:txBody>
      </p:sp>
      <p:graphicFrame>
        <p:nvGraphicFramePr>
          <p:cNvPr id="5" name="Content Placeholder 4" descr="Table listing differences in cow’s milk nutrition per 8-ounce serving. Whole milk has 3.25 percent milkfat, 149 calories, 8 grams of protein, 12 grams of total sugars or lactose, 25 percent of the daily value of saturated fat, and 306 milligrams of calcium. Reduced-fat milk has 2 percent milkfat, 122 calories, 8 grams of protein, 12 grams of total sugars or lactose, 15 percent of the daily value of saturated fat, and 309 milligrams of calcium. Low-fat milk has 1 percent milkfat, 106 calories, 8 grams of protein, 12 grams of total sugars or lactose, 8 percent of the daily value of saturated fat, and 310 milligrams of calcium. Fat-free, skim milk, and nonfat milk have less than 1 percent milkfat, 84 calories, 8 grams of protein, 12 grams of total sugars or lactose, 0 percent of the daily value of saturated fat, and 325 milligrams of calcium.">
            <a:extLst>
              <a:ext uri="{FF2B5EF4-FFF2-40B4-BE49-F238E27FC236}">
                <a16:creationId xmlns:a16="http://schemas.microsoft.com/office/drawing/2014/main" id="{DE275A07-05CE-48A5-65B8-FE70B8DB2250}"/>
              </a:ext>
            </a:extLst>
          </p:cNvPr>
          <p:cNvGraphicFramePr>
            <a:graphicFrameLocks noGrp="1"/>
          </p:cNvGraphicFramePr>
          <p:nvPr>
            <p:ph idx="1"/>
            <p:extLst>
              <p:ext uri="{D42A27DB-BD31-4B8C-83A1-F6EECF244321}">
                <p14:modId xmlns:p14="http://schemas.microsoft.com/office/powerpoint/2010/main" val="3793588960"/>
              </p:ext>
            </p:extLst>
          </p:nvPr>
        </p:nvGraphicFramePr>
        <p:xfrm>
          <a:off x="976312" y="1771288"/>
          <a:ext cx="10239375" cy="4140707"/>
        </p:xfrm>
        <a:graphic>
          <a:graphicData uri="http://schemas.openxmlformats.org/drawingml/2006/table">
            <a:tbl>
              <a:tblPr firstRow="1"/>
              <a:tblGrid>
                <a:gridCol w="1590675">
                  <a:extLst>
                    <a:ext uri="{9D8B030D-6E8A-4147-A177-3AD203B41FA5}">
                      <a16:colId xmlns:a16="http://schemas.microsoft.com/office/drawing/2014/main" val="2355341376"/>
                    </a:ext>
                  </a:extLst>
                </a:gridCol>
                <a:gridCol w="1091250">
                  <a:extLst>
                    <a:ext uri="{9D8B030D-6E8A-4147-A177-3AD203B41FA5}">
                      <a16:colId xmlns:a16="http://schemas.microsoft.com/office/drawing/2014/main" val="2516027429"/>
                    </a:ext>
                  </a:extLst>
                </a:gridCol>
                <a:gridCol w="1182065">
                  <a:extLst>
                    <a:ext uri="{9D8B030D-6E8A-4147-A177-3AD203B41FA5}">
                      <a16:colId xmlns:a16="http://schemas.microsoft.com/office/drawing/2014/main" val="3260954433"/>
                    </a:ext>
                  </a:extLst>
                </a:gridCol>
                <a:gridCol w="1287997">
                  <a:extLst>
                    <a:ext uri="{9D8B030D-6E8A-4147-A177-3AD203B41FA5}">
                      <a16:colId xmlns:a16="http://schemas.microsoft.com/office/drawing/2014/main" val="2887289902"/>
                    </a:ext>
                  </a:extLst>
                </a:gridCol>
                <a:gridCol w="1428808">
                  <a:extLst>
                    <a:ext uri="{9D8B030D-6E8A-4147-A177-3AD203B41FA5}">
                      <a16:colId xmlns:a16="http://schemas.microsoft.com/office/drawing/2014/main" val="3435096189"/>
                    </a:ext>
                  </a:extLst>
                </a:gridCol>
                <a:gridCol w="1886930">
                  <a:extLst>
                    <a:ext uri="{9D8B030D-6E8A-4147-A177-3AD203B41FA5}">
                      <a16:colId xmlns:a16="http://schemas.microsoft.com/office/drawing/2014/main" val="1489436930"/>
                    </a:ext>
                  </a:extLst>
                </a:gridCol>
                <a:gridCol w="1771650">
                  <a:extLst>
                    <a:ext uri="{9D8B030D-6E8A-4147-A177-3AD203B41FA5}">
                      <a16:colId xmlns:a16="http://schemas.microsoft.com/office/drawing/2014/main" val="3986111444"/>
                    </a:ext>
                  </a:extLst>
                </a:gridCol>
              </a:tblGrid>
              <a:tr h="919321">
                <a:tc>
                  <a:txBody>
                    <a:bodyPr/>
                    <a:lstStyle/>
                    <a:p>
                      <a:pPr marL="0" marR="0">
                        <a:lnSpc>
                          <a:spcPct val="107000"/>
                        </a:lnSpc>
                        <a:spcBef>
                          <a:spcPts val="300"/>
                        </a:spcBef>
                        <a:spcAft>
                          <a:spcPts val="300"/>
                        </a:spcAft>
                        <a:buNone/>
                      </a:pPr>
                      <a:r>
                        <a:rPr lang="en-US" sz="2000" b="1" kern="100">
                          <a:solidFill>
                            <a:srgbClr val="000000"/>
                          </a:solidFill>
                          <a:effectLst/>
                          <a:latin typeface="+mn-lt"/>
                          <a:ea typeface="Times New Roman" panose="02020603050405020304" pitchFamily="18" charset="0"/>
                        </a:rPr>
                        <a:t>Type of Milk</a:t>
                      </a:r>
                      <a:endParaRPr lang="en-US" sz="2000" b="1" kern="100">
                        <a:effectLst/>
                        <a:latin typeface="+mn-lt"/>
                        <a:ea typeface="Times New Roman" panose="02020603050405020304" pitchFamily="18" charset="0"/>
                      </a:endParaRPr>
                    </a:p>
                  </a:txBody>
                  <a:tcPr marL="50800" marR="508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dirty="0">
                          <a:solidFill>
                            <a:srgbClr val="000000"/>
                          </a:solidFill>
                          <a:effectLst/>
                          <a:latin typeface="+mn-lt"/>
                          <a:ea typeface="Times New Roman" panose="02020603050405020304" pitchFamily="18" charset="0"/>
                        </a:rPr>
                        <a:t>Milkfat</a:t>
                      </a:r>
                      <a:endParaRPr lang="en-US" sz="2000" b="1" kern="100" dirty="0">
                        <a:effectLst/>
                        <a:latin typeface="+mn-lt"/>
                        <a:ea typeface="Times New Roman" panose="02020603050405020304" pitchFamily="18" charset="0"/>
                      </a:endParaRPr>
                    </a:p>
                  </a:txBody>
                  <a:tcPr marL="50800" marR="508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dirty="0">
                          <a:solidFill>
                            <a:srgbClr val="000000"/>
                          </a:solidFill>
                          <a:effectLst/>
                          <a:latin typeface="+mn-lt"/>
                          <a:ea typeface="Times New Roman" panose="02020603050405020304" pitchFamily="18" charset="0"/>
                        </a:rPr>
                        <a:t>Calories </a:t>
                      </a:r>
                      <a:endParaRPr lang="en-US" sz="2000" b="1" kern="100" dirty="0">
                        <a:effectLst/>
                        <a:latin typeface="+mn-lt"/>
                        <a:ea typeface="Times New Roman" panose="02020603050405020304" pitchFamily="18" charset="0"/>
                      </a:endParaRPr>
                    </a:p>
                  </a:txBody>
                  <a:tcPr marL="50800" marR="508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a:solidFill>
                            <a:srgbClr val="000000"/>
                          </a:solidFill>
                          <a:effectLst/>
                          <a:latin typeface="+mn-lt"/>
                          <a:ea typeface="Times New Roman" panose="02020603050405020304" pitchFamily="18" charset="0"/>
                        </a:rPr>
                        <a:t>Protein (g) </a:t>
                      </a:r>
                      <a:endParaRPr lang="en-US" sz="2000" b="1" kern="100">
                        <a:effectLst/>
                        <a:latin typeface="+mn-lt"/>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a:solidFill>
                            <a:srgbClr val="000000"/>
                          </a:solidFill>
                          <a:effectLst/>
                          <a:latin typeface="+mn-lt"/>
                          <a:ea typeface="Times New Roman" panose="02020603050405020304" pitchFamily="18" charset="0"/>
                        </a:rPr>
                        <a:t>Total Sugars (g) (lactose)</a:t>
                      </a:r>
                      <a:endParaRPr lang="en-US" sz="2000" b="1" kern="100">
                        <a:effectLst/>
                        <a:latin typeface="+mn-lt"/>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a:effectLst/>
                          <a:latin typeface="+mn-lt"/>
                          <a:ea typeface="Times New Roman" panose="02020603050405020304" pitchFamily="18" charset="0"/>
                        </a:rPr>
                        <a:t>%DV Saturated Fat</a:t>
                      </a:r>
                    </a:p>
                  </a:txBody>
                  <a:tcPr marL="50800" marR="508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b="1" kern="100">
                          <a:solidFill>
                            <a:srgbClr val="000000"/>
                          </a:solidFill>
                          <a:effectLst/>
                          <a:latin typeface="+mn-lt"/>
                          <a:ea typeface="Times New Roman" panose="02020603050405020304" pitchFamily="18" charset="0"/>
                        </a:rPr>
                        <a:t>Calcium (mg)</a:t>
                      </a:r>
                      <a:endParaRPr lang="en-US" sz="2000" b="1" kern="100">
                        <a:effectLst/>
                        <a:latin typeface="+mn-lt"/>
                        <a:ea typeface="Times New Roman" panose="02020603050405020304" pitchFamily="18" charset="0"/>
                      </a:endParaRPr>
                    </a:p>
                  </a:txBody>
                  <a:tcPr marL="50800" marR="508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001560"/>
                  </a:ext>
                </a:extLst>
              </a:tr>
              <a:tr h="511968">
                <a:tc>
                  <a:txBody>
                    <a:bodyPr/>
                    <a:lstStyle/>
                    <a:p>
                      <a:pPr marL="0" marR="0">
                        <a:lnSpc>
                          <a:spcPct val="107000"/>
                        </a:lnSpc>
                        <a:spcBef>
                          <a:spcPts val="300"/>
                        </a:spcBef>
                        <a:spcAft>
                          <a:spcPts val="300"/>
                        </a:spcAft>
                        <a:buNone/>
                      </a:pPr>
                      <a:r>
                        <a:rPr lang="en-US" sz="2000" b="1" kern="100">
                          <a:solidFill>
                            <a:srgbClr val="000000"/>
                          </a:solidFill>
                          <a:effectLst/>
                          <a:latin typeface="+mn-lt"/>
                          <a:ea typeface="Times New Roman" panose="02020603050405020304" pitchFamily="18" charset="0"/>
                        </a:rPr>
                        <a:t>Whole Milk</a:t>
                      </a:r>
                      <a:endParaRPr lang="en-US" sz="2000" b="1" kern="100">
                        <a:effectLst/>
                        <a:latin typeface="+mn-lt"/>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3.25%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149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25%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306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478706"/>
                  </a:ext>
                </a:extLst>
              </a:tr>
              <a:tr h="895350">
                <a:tc>
                  <a:txBody>
                    <a:bodyPr/>
                    <a:lstStyle/>
                    <a:p>
                      <a:pPr marL="0" marR="0">
                        <a:lnSpc>
                          <a:spcPct val="107000"/>
                        </a:lnSpc>
                        <a:spcBef>
                          <a:spcPts val="300"/>
                        </a:spcBef>
                        <a:spcAft>
                          <a:spcPts val="300"/>
                        </a:spcAft>
                        <a:buNone/>
                      </a:pPr>
                      <a:r>
                        <a:rPr lang="en-US" sz="2000" b="1" kern="100" dirty="0">
                          <a:solidFill>
                            <a:srgbClr val="000000"/>
                          </a:solidFill>
                          <a:effectLst/>
                          <a:latin typeface="+mn-lt"/>
                          <a:ea typeface="Times New Roman" panose="02020603050405020304" pitchFamily="18" charset="0"/>
                        </a:rPr>
                        <a:t>Reduced-Fat Milk</a:t>
                      </a:r>
                      <a:endParaRPr lang="en-US" sz="2000" b="1" kern="100" dirty="0">
                        <a:effectLst/>
                        <a:latin typeface="+mn-lt"/>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dirty="0">
                          <a:effectLst/>
                          <a:latin typeface="+mn-lt"/>
                          <a:ea typeface="Times New Roman" panose="02020603050405020304" pitchFamily="18" charset="0"/>
                        </a:rPr>
                        <a:t>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122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309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392054"/>
                  </a:ext>
                </a:extLst>
              </a:tr>
              <a:tr h="419100">
                <a:tc>
                  <a:txBody>
                    <a:bodyPr/>
                    <a:lstStyle/>
                    <a:p>
                      <a:pPr marL="0" marR="0">
                        <a:lnSpc>
                          <a:spcPct val="107000"/>
                        </a:lnSpc>
                        <a:spcBef>
                          <a:spcPts val="300"/>
                        </a:spcBef>
                        <a:spcAft>
                          <a:spcPts val="300"/>
                        </a:spcAft>
                        <a:buNone/>
                      </a:pPr>
                      <a:r>
                        <a:rPr lang="en-US" sz="2000" b="1" kern="100" dirty="0">
                          <a:solidFill>
                            <a:srgbClr val="000000"/>
                          </a:solidFill>
                          <a:effectLst/>
                          <a:latin typeface="+mn-lt"/>
                          <a:ea typeface="Times New Roman" panose="02020603050405020304" pitchFamily="18" charset="0"/>
                        </a:rPr>
                        <a:t>Low-Fat Milk</a:t>
                      </a:r>
                      <a:endParaRPr lang="en-US" sz="2000" b="1" kern="100" dirty="0">
                        <a:effectLst/>
                        <a:latin typeface="+mn-lt"/>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106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310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306253"/>
                  </a:ext>
                </a:extLst>
              </a:tr>
              <a:tr h="1292098">
                <a:tc>
                  <a:txBody>
                    <a:bodyPr/>
                    <a:lstStyle/>
                    <a:p>
                      <a:pPr marL="0" marR="0">
                        <a:lnSpc>
                          <a:spcPct val="107000"/>
                        </a:lnSpc>
                        <a:spcBef>
                          <a:spcPts val="300"/>
                        </a:spcBef>
                        <a:spcAft>
                          <a:spcPts val="300"/>
                        </a:spcAft>
                        <a:buNone/>
                      </a:pPr>
                      <a:r>
                        <a:rPr lang="en-US" sz="2000" b="1" kern="100" dirty="0">
                          <a:solidFill>
                            <a:srgbClr val="000000"/>
                          </a:solidFill>
                          <a:effectLst/>
                          <a:latin typeface="+mn-lt"/>
                          <a:ea typeface="Times New Roman" panose="02020603050405020304" pitchFamily="18" charset="0"/>
                        </a:rPr>
                        <a:t>Fat-Free Milk (skim milk, nonfat milk)</a:t>
                      </a:r>
                      <a:endParaRPr lang="en-US" sz="2000" b="1" kern="100" dirty="0">
                        <a:effectLst/>
                        <a:latin typeface="+mn-lt"/>
                        <a:ea typeface="Times New Roman" panose="02020603050405020304" pitchFamily="18" charset="0"/>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&lt;1%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a:effectLst/>
                          <a:latin typeface="+mn-lt"/>
                          <a:ea typeface="Times New Roman" panose="02020603050405020304" pitchFamily="18" charset="0"/>
                        </a:rPr>
                        <a:t>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2000" kern="100" dirty="0">
                          <a:effectLst/>
                          <a:latin typeface="+mn-lt"/>
                          <a:ea typeface="Times New Roman" panose="02020603050405020304" pitchFamily="18" charset="0"/>
                        </a:rPr>
                        <a:t>325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720467"/>
                  </a:ext>
                </a:extLst>
              </a:tr>
            </a:tbl>
          </a:graphicData>
        </a:graphic>
      </p:graphicFrame>
      <p:sp>
        <p:nvSpPr>
          <p:cNvPr id="6" name="TextBox 5">
            <a:extLst>
              <a:ext uri="{FF2B5EF4-FFF2-40B4-BE49-F238E27FC236}">
                <a16:creationId xmlns:a16="http://schemas.microsoft.com/office/drawing/2014/main" id="{9432AED6-0456-1237-5C23-52FBDCB54FFA}"/>
              </a:ext>
            </a:extLst>
          </p:cNvPr>
          <p:cNvSpPr txBox="1"/>
          <p:nvPr/>
        </p:nvSpPr>
        <p:spPr>
          <a:xfrm>
            <a:off x="7848600" y="5915025"/>
            <a:ext cx="3505200" cy="646331"/>
          </a:xfrm>
          <a:prstGeom prst="rect">
            <a:avLst/>
          </a:prstGeom>
          <a:noFill/>
        </p:spPr>
        <p:txBody>
          <a:bodyPr wrap="square" rtlCol="0">
            <a:spAutoFit/>
          </a:bodyPr>
          <a:lstStyle/>
          <a:p>
            <a:r>
              <a:rPr lang="en-US" i="1" dirty="0"/>
              <a:t>Source: USDA </a:t>
            </a:r>
            <a:r>
              <a:rPr lang="en-US" i="1" dirty="0" err="1"/>
              <a:t>FoodData</a:t>
            </a:r>
            <a:r>
              <a:rPr lang="en-US" i="1" dirty="0"/>
              <a:t> Central</a:t>
            </a:r>
          </a:p>
          <a:p>
            <a:endParaRPr lang="en-US" dirty="0"/>
          </a:p>
        </p:txBody>
      </p:sp>
    </p:spTree>
    <p:extLst>
      <p:ext uri="{BB962C8B-B14F-4D97-AF65-F5344CB8AC3E}">
        <p14:creationId xmlns:p14="http://schemas.microsoft.com/office/powerpoint/2010/main" val="69697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082E-CEDA-6C04-CA10-50BFC363306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0D8449F-A2EF-5840-2D45-BE47106A243B}"/>
              </a:ext>
            </a:extLst>
          </p:cNvPr>
          <p:cNvSpPr>
            <a:spLocks noGrp="1"/>
          </p:cNvSpPr>
          <p:nvPr>
            <p:ph idx="1"/>
          </p:nvPr>
        </p:nvSpPr>
        <p:spPr>
          <a:xfrm>
            <a:off x="838200" y="1409989"/>
            <a:ext cx="10515600" cy="4766974"/>
          </a:xfrm>
        </p:spPr>
        <p:txBody>
          <a:bodyPr vert="horz" lIns="91440" tIns="45720" rIns="91440" bIns="45720" rtlCol="0" anchor="t">
            <a:normAutofit lnSpcReduction="10000"/>
          </a:bodyPr>
          <a:lstStyle/>
          <a:p>
            <a:r>
              <a:rPr lang="en-US" dirty="0"/>
              <a:t>This presentation is designed for you, as the instructor, to learn about the changes that have occurred with the release of the </a:t>
            </a:r>
            <a:r>
              <a:rPr lang="en-US" i="1" dirty="0"/>
              <a:t>2025–2030 Dietary Guidelines for Americans</a:t>
            </a:r>
            <a:r>
              <a:rPr lang="en-US" dirty="0"/>
              <a:t> and help you update your curriculum. Every curriculum will be updated with the changes.</a:t>
            </a:r>
          </a:p>
          <a:p>
            <a:r>
              <a:rPr lang="en-US" dirty="0"/>
              <a:t>While some of these slides can be used with students if you choose, a separate presentation is available for use with students.  </a:t>
            </a:r>
          </a:p>
          <a:p>
            <a:r>
              <a:rPr lang="en-US" dirty="0"/>
              <a:t>Currently, only limited assets have been made available through the federal government to educate students on the changes. As changes take place, we will continue to make further updates to our products.  </a:t>
            </a:r>
          </a:p>
          <a:p>
            <a:pPr marL="0" indent="0">
              <a:buNone/>
            </a:pPr>
            <a:r>
              <a:rPr lang="en-US" i="1" dirty="0"/>
              <a:t>Thank you!</a:t>
            </a:r>
          </a:p>
        </p:txBody>
      </p:sp>
    </p:spTree>
    <p:extLst>
      <p:ext uri="{BB962C8B-B14F-4D97-AF65-F5344CB8AC3E}">
        <p14:creationId xmlns:p14="http://schemas.microsoft.com/office/powerpoint/2010/main" val="238003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F2B8-3AEF-E797-1046-E2475311F820}"/>
              </a:ext>
            </a:extLst>
          </p:cNvPr>
          <p:cNvSpPr>
            <a:spLocks noGrp="1"/>
          </p:cNvSpPr>
          <p:nvPr>
            <p:ph type="title"/>
          </p:nvPr>
        </p:nvSpPr>
        <p:spPr/>
        <p:txBody>
          <a:bodyPr/>
          <a:lstStyle/>
          <a:p>
            <a:r>
              <a:rPr lang="en-US"/>
              <a:t>Saturated Fat Guidance</a:t>
            </a:r>
          </a:p>
        </p:txBody>
      </p:sp>
      <p:sp>
        <p:nvSpPr>
          <p:cNvPr id="3" name="Content Placeholder 2">
            <a:extLst>
              <a:ext uri="{FF2B5EF4-FFF2-40B4-BE49-F238E27FC236}">
                <a16:creationId xmlns:a16="http://schemas.microsoft.com/office/drawing/2014/main" id="{A2BAE44D-02DD-13AD-DC4F-9A83973D863C}"/>
              </a:ext>
            </a:extLst>
          </p:cNvPr>
          <p:cNvSpPr>
            <a:spLocks noGrp="1"/>
          </p:cNvSpPr>
          <p:nvPr>
            <p:ph idx="1"/>
          </p:nvPr>
        </p:nvSpPr>
        <p:spPr/>
        <p:txBody>
          <a:bodyPr/>
          <a:lstStyle/>
          <a:p>
            <a:r>
              <a:rPr lang="en-US" dirty="0"/>
              <a:t>Although the </a:t>
            </a:r>
            <a:r>
              <a:rPr lang="en-US" dirty="0">
                <a:solidFill>
                  <a:schemeClr val="tx2">
                    <a:lumMod val="75000"/>
                    <a:lumOff val="25000"/>
                  </a:schemeClr>
                </a:solidFill>
              </a:rPr>
              <a:t>2025</a:t>
            </a:r>
            <a:r>
              <a:rPr lang="en-US" dirty="0"/>
              <a:t> </a:t>
            </a:r>
            <a:r>
              <a:rPr lang="en-US" i="1" dirty="0"/>
              <a:t>DGA</a:t>
            </a:r>
            <a:r>
              <a:rPr lang="en-US" dirty="0"/>
              <a:t> encourages food sources of saturated fat such as whole milk, butter, and beef tallow, the overall percentage of calories recommended from saturated fat remains at 10%, the same guideline as the </a:t>
            </a:r>
            <a:r>
              <a:rPr lang="en-US" dirty="0">
                <a:solidFill>
                  <a:schemeClr val="tx2">
                    <a:lumMod val="75000"/>
                    <a:lumOff val="25000"/>
                  </a:schemeClr>
                </a:solidFill>
              </a:rPr>
              <a:t>2020</a:t>
            </a:r>
            <a:r>
              <a:rPr lang="en-US" dirty="0"/>
              <a:t> </a:t>
            </a:r>
            <a:r>
              <a:rPr lang="en-US" i="1" dirty="0"/>
              <a:t>DGA</a:t>
            </a:r>
            <a:r>
              <a:rPr lang="en-US" dirty="0"/>
              <a:t>.</a:t>
            </a:r>
          </a:p>
          <a:p>
            <a:r>
              <a:rPr lang="en-US" dirty="0"/>
              <a:t>To keep overall saturated fat intake under the limit, it would be necessary to balance saturated fat intake among selected food items.</a:t>
            </a:r>
          </a:p>
          <a:p>
            <a:r>
              <a:rPr lang="en-US" dirty="0"/>
              <a:t>The highest source of saturated fat for Americans include burgers (meat, cheese, bacon), cheese, pizza, ice cream, cakes, high-fat cuts of meat, and full-fat dairy.</a:t>
            </a:r>
          </a:p>
        </p:txBody>
      </p:sp>
    </p:spTree>
    <p:extLst>
      <p:ext uri="{BB962C8B-B14F-4D97-AF65-F5344CB8AC3E}">
        <p14:creationId xmlns:p14="http://schemas.microsoft.com/office/powerpoint/2010/main" val="3620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E4B1-FE8A-22D9-71CB-81687EBB1BEE}"/>
              </a:ext>
            </a:extLst>
          </p:cNvPr>
          <p:cNvSpPr>
            <a:spLocks noGrp="1"/>
          </p:cNvSpPr>
          <p:nvPr>
            <p:ph type="title"/>
          </p:nvPr>
        </p:nvSpPr>
        <p:spPr/>
        <p:txBody>
          <a:bodyPr/>
          <a:lstStyle/>
          <a:p>
            <a:r>
              <a:rPr lang="en-US" dirty="0"/>
              <a:t>Eat Vegetables and Fruits Throughout the Day</a:t>
            </a:r>
          </a:p>
        </p:txBody>
      </p:sp>
      <p:sp>
        <p:nvSpPr>
          <p:cNvPr id="3" name="Content Placeholder 2">
            <a:extLst>
              <a:ext uri="{FF2B5EF4-FFF2-40B4-BE49-F238E27FC236}">
                <a16:creationId xmlns:a16="http://schemas.microsoft.com/office/drawing/2014/main" id="{A74B6CA2-1F5A-8FDD-C993-F1AB1B39AFB9}"/>
              </a:ext>
            </a:extLst>
          </p:cNvPr>
          <p:cNvSpPr>
            <a:spLocks noGrp="1"/>
          </p:cNvSpPr>
          <p:nvPr>
            <p:ph idx="1"/>
          </p:nvPr>
        </p:nvSpPr>
        <p:spPr/>
        <p:txBody>
          <a:bodyPr>
            <a:normAutofit fontScale="92500"/>
          </a:bodyPr>
          <a:lstStyle/>
          <a:p>
            <a:r>
              <a:rPr lang="en-US" dirty="0"/>
              <a:t>Vegetables and fruits serving goals for a 2,000-calorie dietary pattern, adjusting as needed based on your individual caloric requirements: </a:t>
            </a:r>
          </a:p>
          <a:p>
            <a:pPr lvl="1">
              <a:buFont typeface="Courier New" panose="02070309020205020404" pitchFamily="49" charset="0"/>
              <a:buChar char="o"/>
            </a:pPr>
            <a:r>
              <a:rPr lang="en-US" dirty="0"/>
              <a:t>	Vegetables: 3 “servings” per day </a:t>
            </a:r>
          </a:p>
          <a:p>
            <a:pPr lvl="1">
              <a:buFont typeface="Courier New" panose="02070309020205020404" pitchFamily="49" charset="0"/>
              <a:buChar char="o"/>
            </a:pPr>
            <a:r>
              <a:rPr lang="en-US" dirty="0"/>
              <a:t>	Fruits: 2 “servings” per day </a:t>
            </a:r>
          </a:p>
          <a:p>
            <a:r>
              <a:rPr lang="en-US" dirty="0"/>
              <a:t>Like the other food groups, the general word </a:t>
            </a:r>
            <a:r>
              <a:rPr lang="en-US" i="1" dirty="0"/>
              <a:t>servings</a:t>
            </a:r>
            <a:r>
              <a:rPr lang="en-US" dirty="0"/>
              <a:t> is used rather than ½ cups and cups that were used starting with the 2010 </a:t>
            </a:r>
            <a:r>
              <a:rPr lang="en-US" i="1" dirty="0"/>
              <a:t>DGA.</a:t>
            </a:r>
          </a:p>
          <a:p>
            <a:r>
              <a:rPr lang="en-US" dirty="0"/>
              <a:t>The vegetable subgroups and guidelines for intake for the subgroups (dark-green, red and orange, starchy, and other vegetables) have been eliminated.  </a:t>
            </a:r>
          </a:p>
          <a:p>
            <a:pPr lvl="1"/>
            <a:r>
              <a:rPr lang="en-US" dirty="0"/>
              <a:t>Previously, guidelines were given for a set number per week.</a:t>
            </a:r>
          </a:p>
        </p:txBody>
      </p:sp>
    </p:spTree>
    <p:extLst>
      <p:ext uri="{BB962C8B-B14F-4D97-AF65-F5344CB8AC3E}">
        <p14:creationId xmlns:p14="http://schemas.microsoft.com/office/powerpoint/2010/main" val="2695957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A997-40BC-5C61-A031-D25C0307D47B}"/>
              </a:ext>
            </a:extLst>
          </p:cNvPr>
          <p:cNvSpPr>
            <a:spLocks noGrp="1"/>
          </p:cNvSpPr>
          <p:nvPr>
            <p:ph type="title"/>
          </p:nvPr>
        </p:nvSpPr>
        <p:spPr/>
        <p:txBody>
          <a:bodyPr/>
          <a:lstStyle/>
          <a:p>
            <a:r>
              <a:rPr lang="en-US" dirty="0"/>
              <a:t>Changes from Portions to Servings</a:t>
            </a:r>
          </a:p>
        </p:txBody>
      </p:sp>
      <p:sp>
        <p:nvSpPr>
          <p:cNvPr id="3" name="Content Placeholder 2">
            <a:extLst>
              <a:ext uri="{FF2B5EF4-FFF2-40B4-BE49-F238E27FC236}">
                <a16:creationId xmlns:a16="http://schemas.microsoft.com/office/drawing/2014/main" id="{E788DBCD-67ED-6180-0A1D-7C4D617034E2}"/>
              </a:ext>
            </a:extLst>
          </p:cNvPr>
          <p:cNvSpPr>
            <a:spLocks noGrp="1"/>
          </p:cNvSpPr>
          <p:nvPr>
            <p:ph idx="1"/>
          </p:nvPr>
        </p:nvSpPr>
        <p:spPr>
          <a:xfrm>
            <a:off x="838200" y="1825625"/>
            <a:ext cx="6477000" cy="4351338"/>
          </a:xfrm>
        </p:spPr>
        <p:txBody>
          <a:bodyPr>
            <a:normAutofit fontScale="85000" lnSpcReduction="20000"/>
          </a:bodyPr>
          <a:lstStyle/>
          <a:p>
            <a:pPr marL="285750" indent="-285750"/>
            <a:r>
              <a:rPr lang="en-US" dirty="0"/>
              <a:t>A </a:t>
            </a:r>
            <a:r>
              <a:rPr lang="en-US" b="1" dirty="0"/>
              <a:t>portion</a:t>
            </a:r>
            <a:r>
              <a:rPr lang="en-US" dirty="0"/>
              <a:t> is the amount that you serve yourself at one time.  </a:t>
            </a:r>
          </a:p>
          <a:p>
            <a:pPr marL="285750" indent="-285750"/>
            <a:r>
              <a:rPr lang="en-US" dirty="0"/>
              <a:t>A </a:t>
            </a:r>
            <a:r>
              <a:rPr lang="en-US" b="1" dirty="0"/>
              <a:t>serving</a:t>
            </a:r>
            <a:r>
              <a:rPr lang="en-US" dirty="0"/>
              <a:t> is a standard amount that appears in examples from each food group or Nutrition Facts label. (Labels may reflect common portions people eat.)</a:t>
            </a:r>
          </a:p>
          <a:p>
            <a:pPr marL="285750" indent="-285750"/>
            <a:r>
              <a:rPr lang="en-US" dirty="0"/>
              <a:t>Under the MyPlate system, actual household measurements were used to represent servings in the food group such as tablespoons, ½ cups, and cups, along with ounces for grains and meat.  </a:t>
            </a:r>
          </a:p>
          <a:p>
            <a:pPr marL="285750" indent="-285750"/>
            <a:r>
              <a:rPr lang="en-US" dirty="0"/>
              <a:t>In the </a:t>
            </a:r>
            <a:r>
              <a:rPr lang="en-US" i="1" dirty="0"/>
              <a:t>2025–2030 DGA</a:t>
            </a:r>
            <a:r>
              <a:rPr lang="en-US" dirty="0"/>
              <a:t>, the amounts have returned to servings. A person must know how many servings are recommended and then what an example of the serving size is.   </a:t>
            </a:r>
          </a:p>
        </p:txBody>
      </p:sp>
      <p:pic>
        <p:nvPicPr>
          <p:cNvPr id="4" name="Content Placeholder 4" descr="Graphic showing two ounces, four ounces, and eight ounces of uncooked pasta">
            <a:extLst>
              <a:ext uri="{FF2B5EF4-FFF2-40B4-BE49-F238E27FC236}">
                <a16:creationId xmlns:a16="http://schemas.microsoft.com/office/drawing/2014/main" id="{1D63BED5-23BE-BACC-8831-58489F547B43}"/>
              </a:ext>
            </a:extLst>
          </p:cNvPr>
          <p:cNvPicPr>
            <a:picLocks noChangeAspect="1"/>
          </p:cNvPicPr>
          <p:nvPr/>
        </p:nvPicPr>
        <p:blipFill>
          <a:blip r:embed="rId2"/>
          <a:srcRect b="3138"/>
          <a:stretch>
            <a:fillRect/>
          </a:stretch>
        </p:blipFill>
        <p:spPr>
          <a:xfrm>
            <a:off x="7832457" y="1690688"/>
            <a:ext cx="3823236" cy="4214812"/>
          </a:xfrm>
          <a:prstGeom prst="rect">
            <a:avLst/>
          </a:prstGeom>
        </p:spPr>
      </p:pic>
      <p:sp>
        <p:nvSpPr>
          <p:cNvPr id="5" name="TextBox 4">
            <a:extLst>
              <a:ext uri="{FF2B5EF4-FFF2-40B4-BE49-F238E27FC236}">
                <a16:creationId xmlns:a16="http://schemas.microsoft.com/office/drawing/2014/main" id="{9AA132A8-9B3A-2D42-7F90-7D0534CC6C88}"/>
              </a:ext>
            </a:extLst>
          </p:cNvPr>
          <p:cNvSpPr txBox="1"/>
          <p:nvPr/>
        </p:nvSpPr>
        <p:spPr>
          <a:xfrm>
            <a:off x="9226295" y="5905500"/>
            <a:ext cx="2127505" cy="276999"/>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Goodheart-Willcox Publisher</a:t>
            </a:r>
          </a:p>
        </p:txBody>
      </p:sp>
    </p:spTree>
    <p:extLst>
      <p:ext uri="{BB962C8B-B14F-4D97-AF65-F5344CB8AC3E}">
        <p14:creationId xmlns:p14="http://schemas.microsoft.com/office/powerpoint/2010/main" val="372632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44AE-498D-D96C-97C1-097F30DDCE83}"/>
              </a:ext>
            </a:extLst>
          </p:cNvPr>
          <p:cNvSpPr>
            <a:spLocks noGrp="1"/>
          </p:cNvSpPr>
          <p:nvPr>
            <p:ph type="title"/>
          </p:nvPr>
        </p:nvSpPr>
        <p:spPr/>
        <p:txBody>
          <a:bodyPr/>
          <a:lstStyle/>
          <a:p>
            <a:r>
              <a:rPr lang="en-US" dirty="0"/>
              <a:t>Incorporate Healthy Fats</a:t>
            </a:r>
          </a:p>
        </p:txBody>
      </p:sp>
      <p:sp>
        <p:nvSpPr>
          <p:cNvPr id="3" name="Content Placeholder 2">
            <a:extLst>
              <a:ext uri="{FF2B5EF4-FFF2-40B4-BE49-F238E27FC236}">
                <a16:creationId xmlns:a16="http://schemas.microsoft.com/office/drawing/2014/main" id="{ECDC3AE6-92C1-55F1-B81B-ABB12C5CE717}"/>
              </a:ext>
            </a:extLst>
          </p:cNvPr>
          <p:cNvSpPr>
            <a:spLocks noGrp="1"/>
          </p:cNvSpPr>
          <p:nvPr>
            <p:ph idx="1"/>
          </p:nvPr>
        </p:nvSpPr>
        <p:spPr>
          <a:xfrm>
            <a:off x="838200" y="1500996"/>
            <a:ext cx="10515600" cy="4675967"/>
          </a:xfrm>
        </p:spPr>
        <p:txBody>
          <a:bodyPr vert="horz" lIns="91440" tIns="45720" rIns="91440" bIns="45720" rtlCol="0" anchor="t">
            <a:normAutofit fontScale="92500" lnSpcReduction="20000"/>
          </a:bodyPr>
          <a:lstStyle/>
          <a:p>
            <a:r>
              <a:rPr lang="en-US" dirty="0"/>
              <a:t>A new food group has been added that is called Healthy Fats.</a:t>
            </a:r>
          </a:p>
          <a:p>
            <a:r>
              <a:rPr lang="en-US" dirty="0"/>
              <a:t>Previously in the MyPlate, there was no specific food group called Fats.  In most eating patterns, the main sources of fat are found in the foods within the other food groups.  </a:t>
            </a:r>
          </a:p>
          <a:p>
            <a:r>
              <a:rPr lang="en-US" dirty="0"/>
              <a:t>“When cooking with or adding fats to meals, prioritize oils with </a:t>
            </a:r>
            <a:r>
              <a:rPr lang="en-US" dirty="0">
                <a:solidFill>
                  <a:srgbClr val="FF0000"/>
                </a:solidFill>
              </a:rPr>
              <a:t>essential fatty acids</a:t>
            </a:r>
            <a:r>
              <a:rPr lang="en-US" dirty="0"/>
              <a:t>, such as </a:t>
            </a:r>
            <a:r>
              <a:rPr lang="en-US" u="sng" dirty="0"/>
              <a:t>olive oil</a:t>
            </a:r>
            <a:r>
              <a:rPr lang="en-US" dirty="0"/>
              <a:t>. Other options can include butter or beef tallow.”</a:t>
            </a:r>
          </a:p>
          <a:p>
            <a:pPr lvl="1"/>
            <a:r>
              <a:rPr lang="en-US" dirty="0"/>
              <a:t>While olive oil is beneficial to the human body, it does not contain high amounts of essential fatty acids.  </a:t>
            </a:r>
          </a:p>
          <a:p>
            <a:pPr lvl="1"/>
            <a:r>
              <a:rPr lang="en-US" dirty="0"/>
              <a:t>Linoleic acid (omega-6) makes up 4% to 21% of the fats.  </a:t>
            </a:r>
          </a:p>
          <a:p>
            <a:pPr lvl="1"/>
            <a:r>
              <a:rPr lang="en-US" dirty="0"/>
              <a:t>There are only trace amounts of alpha-linoleic acid (omega-3).</a:t>
            </a:r>
          </a:p>
          <a:p>
            <a:pPr lvl="1"/>
            <a:r>
              <a:rPr lang="en-US" dirty="0"/>
              <a:t>The main fat is oleic acid (omega-9).  This can be made by the body, so it is not an essential fatty acid. </a:t>
            </a:r>
          </a:p>
          <a:p>
            <a:r>
              <a:rPr lang="en-US" dirty="0"/>
              <a:t>The acceptable macronutrient distribution range (AMDR) of less than 30% of calories from fat has been removed.</a:t>
            </a:r>
          </a:p>
        </p:txBody>
      </p:sp>
    </p:spTree>
    <p:extLst>
      <p:ext uri="{BB962C8B-B14F-4D97-AF65-F5344CB8AC3E}">
        <p14:creationId xmlns:p14="http://schemas.microsoft.com/office/powerpoint/2010/main" val="3968023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7155-CB57-1894-C881-C817C3CB99C5}"/>
              </a:ext>
            </a:extLst>
          </p:cNvPr>
          <p:cNvSpPr>
            <a:spLocks noGrp="1"/>
          </p:cNvSpPr>
          <p:nvPr>
            <p:ph type="title"/>
          </p:nvPr>
        </p:nvSpPr>
        <p:spPr/>
        <p:txBody>
          <a:bodyPr/>
          <a:lstStyle/>
          <a:p>
            <a:r>
              <a:rPr lang="en-US" dirty="0"/>
              <a:t>More About Oils</a:t>
            </a:r>
          </a:p>
        </p:txBody>
      </p:sp>
      <p:sp>
        <p:nvSpPr>
          <p:cNvPr id="3" name="Content Placeholder 2">
            <a:extLst>
              <a:ext uri="{FF2B5EF4-FFF2-40B4-BE49-F238E27FC236}">
                <a16:creationId xmlns:a16="http://schemas.microsoft.com/office/drawing/2014/main" id="{49F29C1D-EF96-A52E-AD8C-96043CFBF20D}"/>
              </a:ext>
            </a:extLst>
          </p:cNvPr>
          <p:cNvSpPr>
            <a:spLocks noGrp="1"/>
          </p:cNvSpPr>
          <p:nvPr>
            <p:ph idx="1"/>
          </p:nvPr>
        </p:nvSpPr>
        <p:spPr>
          <a:xfrm>
            <a:off x="838200" y="1497820"/>
            <a:ext cx="10515600" cy="4523417"/>
          </a:xfrm>
        </p:spPr>
        <p:txBody>
          <a:bodyPr>
            <a:normAutofit fontScale="85000" lnSpcReduction="10000"/>
          </a:bodyPr>
          <a:lstStyle/>
          <a:p>
            <a:r>
              <a:rPr lang="en-US" dirty="0"/>
              <a:t>The DGA section “Healthy Fats” states, “More high-quality research is needed to determine which types of dietary fats best support long-term health.”</a:t>
            </a:r>
          </a:p>
          <a:p>
            <a:r>
              <a:rPr lang="en-US" dirty="0"/>
              <a:t>Nutrition research often relies on observational studies that last over years and decades. Experts have commented that many observational studies were excluded in the data used to develop the final guidelines, but the studies were included in the original </a:t>
            </a:r>
            <a:r>
              <a:rPr lang="en-US" i="1" dirty="0"/>
              <a:t>Scientific Report</a:t>
            </a:r>
            <a:r>
              <a:rPr lang="en-US" dirty="0"/>
              <a:t>.  </a:t>
            </a:r>
          </a:p>
          <a:p>
            <a:r>
              <a:rPr lang="en-US" dirty="0"/>
              <a:t>While the term </a:t>
            </a:r>
            <a:r>
              <a:rPr lang="en-US" i="1" dirty="0"/>
              <a:t>seed oils</a:t>
            </a:r>
            <a:r>
              <a:rPr lang="en-US" dirty="0"/>
              <a:t> is popular on social media, it is not a term used by food scientists because of its inaccuracy.  </a:t>
            </a:r>
          </a:p>
          <a:p>
            <a:r>
              <a:rPr lang="en-US" dirty="0"/>
              <a:t>Research supports improvements in cardiovascular risk factors when plant-based oils are used instead of butter.</a:t>
            </a:r>
          </a:p>
          <a:p>
            <a:r>
              <a:rPr lang="en-US" dirty="0"/>
              <a:t>We know that Americans do not consume enough omega-3 fats, and too much omega-6, mainly from processed foods, but it’s not necessary to avoid all the common sources of omega-6 from plant-based oils.</a:t>
            </a:r>
          </a:p>
        </p:txBody>
      </p:sp>
    </p:spTree>
    <p:extLst>
      <p:ext uri="{BB962C8B-B14F-4D97-AF65-F5344CB8AC3E}">
        <p14:creationId xmlns:p14="http://schemas.microsoft.com/office/powerpoint/2010/main" val="281402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E075-7648-793F-9FAF-261C5A099BE0}"/>
              </a:ext>
            </a:extLst>
          </p:cNvPr>
          <p:cNvSpPr>
            <a:spLocks noGrp="1"/>
          </p:cNvSpPr>
          <p:nvPr>
            <p:ph type="title"/>
          </p:nvPr>
        </p:nvSpPr>
        <p:spPr/>
        <p:txBody>
          <a:bodyPr/>
          <a:lstStyle/>
          <a:p>
            <a:r>
              <a:rPr lang="en-US" dirty="0"/>
              <a:t>Focus on Whole Grains</a:t>
            </a:r>
          </a:p>
        </p:txBody>
      </p:sp>
      <p:sp>
        <p:nvSpPr>
          <p:cNvPr id="3" name="Content Placeholder 2">
            <a:extLst>
              <a:ext uri="{FF2B5EF4-FFF2-40B4-BE49-F238E27FC236}">
                <a16:creationId xmlns:a16="http://schemas.microsoft.com/office/drawing/2014/main" id="{6B87A1F2-9129-23D3-811D-C2D679E34226}"/>
              </a:ext>
            </a:extLst>
          </p:cNvPr>
          <p:cNvSpPr>
            <a:spLocks noGrp="1"/>
          </p:cNvSpPr>
          <p:nvPr>
            <p:ph idx="1"/>
          </p:nvPr>
        </p:nvSpPr>
        <p:spPr/>
        <p:txBody>
          <a:bodyPr/>
          <a:lstStyle/>
          <a:p>
            <a:r>
              <a:rPr lang="en-US" dirty="0"/>
              <a:t>In previous </a:t>
            </a:r>
            <a:r>
              <a:rPr lang="en-US" i="1" dirty="0"/>
              <a:t>DGA</a:t>
            </a:r>
            <a:r>
              <a:rPr lang="en-US" dirty="0"/>
              <a:t> publications, whole grains were prioritized, but refined grains were also recognized as a beneficial part of the diet.  </a:t>
            </a:r>
          </a:p>
          <a:p>
            <a:r>
              <a:rPr lang="en-US" dirty="0"/>
              <a:t>The previous guideline recommended that Americans consume half of their grains as whole grains. This allowed consideration of white rice and other cultural staple foods such as tortillas.  </a:t>
            </a:r>
          </a:p>
          <a:p>
            <a:r>
              <a:rPr lang="en-US" dirty="0"/>
              <a:t>For the </a:t>
            </a:r>
            <a:r>
              <a:rPr lang="en-US" i="1" dirty="0"/>
              <a:t>2025–2030 DGA</a:t>
            </a:r>
            <a:r>
              <a:rPr lang="en-US" dirty="0"/>
              <a:t>, the food group has been changed to “Whole Grains” rather than “Grains.” All the examples of potential choices from this group are whole grains. White rice, most cereals, most commercial breads, flour tortillas, and crackers are not “allowed.”</a:t>
            </a:r>
          </a:p>
        </p:txBody>
      </p:sp>
    </p:spTree>
    <p:extLst>
      <p:ext uri="{BB962C8B-B14F-4D97-AF65-F5344CB8AC3E}">
        <p14:creationId xmlns:p14="http://schemas.microsoft.com/office/powerpoint/2010/main" val="3786954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C781-A999-6113-32F2-70D6104CFE37}"/>
              </a:ext>
            </a:extLst>
          </p:cNvPr>
          <p:cNvSpPr>
            <a:spLocks noGrp="1"/>
          </p:cNvSpPr>
          <p:nvPr>
            <p:ph type="title"/>
          </p:nvPr>
        </p:nvSpPr>
        <p:spPr/>
        <p:txBody>
          <a:bodyPr/>
          <a:lstStyle/>
          <a:p>
            <a:r>
              <a:rPr lang="en-US"/>
              <a:t>Enriched and Fortified Grains</a:t>
            </a:r>
          </a:p>
        </p:txBody>
      </p:sp>
      <p:sp>
        <p:nvSpPr>
          <p:cNvPr id="3" name="Content Placeholder 2">
            <a:extLst>
              <a:ext uri="{FF2B5EF4-FFF2-40B4-BE49-F238E27FC236}">
                <a16:creationId xmlns:a16="http://schemas.microsoft.com/office/drawing/2014/main" id="{8D8AE9C1-40BA-7575-88D4-01A72820CA43}"/>
              </a:ext>
            </a:extLst>
          </p:cNvPr>
          <p:cNvSpPr>
            <a:spLocks noGrp="1"/>
          </p:cNvSpPr>
          <p:nvPr>
            <p:ph idx="1"/>
          </p:nvPr>
        </p:nvSpPr>
        <p:spPr/>
        <p:txBody>
          <a:bodyPr>
            <a:normAutofit lnSpcReduction="10000"/>
          </a:bodyPr>
          <a:lstStyle/>
          <a:p>
            <a:r>
              <a:rPr lang="en-US" dirty="0"/>
              <a:t>In the US, all refined grains must be enriched with B vitamins and iron to replace what was lost in food processing.  </a:t>
            </a:r>
          </a:p>
          <a:p>
            <a:r>
              <a:rPr lang="en-US" dirty="0"/>
              <a:t>All refined grains in the US must be fortified with folic acid to lower the risk of folate deficiency. This intervention in the US has improved the rate of neural tube defects.  </a:t>
            </a:r>
          </a:p>
          <a:p>
            <a:r>
              <a:rPr lang="en-US" dirty="0"/>
              <a:t>As part of the original </a:t>
            </a:r>
            <a:r>
              <a:rPr lang="en-US" i="1" dirty="0"/>
              <a:t>Scientific Report</a:t>
            </a:r>
            <a:r>
              <a:rPr lang="en-US" dirty="0"/>
              <a:t>, extensive food modeling was done that showed that including enriched grains and fortified grains in the category of “refined grains” is necessary to meet B vitamins, iron, and folate needs because people do not consume enough of the foods that are naturally high in folate, such as beans and green leafy vegetables.  </a:t>
            </a:r>
          </a:p>
        </p:txBody>
      </p:sp>
    </p:spTree>
    <p:extLst>
      <p:ext uri="{BB962C8B-B14F-4D97-AF65-F5344CB8AC3E}">
        <p14:creationId xmlns:p14="http://schemas.microsoft.com/office/powerpoint/2010/main" val="353873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FF39-4C6B-36FC-7322-96E1BD849BEC}"/>
              </a:ext>
            </a:extLst>
          </p:cNvPr>
          <p:cNvSpPr>
            <a:spLocks noGrp="1"/>
          </p:cNvSpPr>
          <p:nvPr>
            <p:ph type="title"/>
          </p:nvPr>
        </p:nvSpPr>
        <p:spPr/>
        <p:txBody>
          <a:bodyPr/>
          <a:lstStyle/>
          <a:p>
            <a:r>
              <a:rPr lang="en-US"/>
              <a:t>Other Grains Group Changes</a:t>
            </a:r>
          </a:p>
        </p:txBody>
      </p:sp>
      <p:sp>
        <p:nvSpPr>
          <p:cNvPr id="3" name="Content Placeholder 2">
            <a:extLst>
              <a:ext uri="{FF2B5EF4-FFF2-40B4-BE49-F238E27FC236}">
                <a16:creationId xmlns:a16="http://schemas.microsoft.com/office/drawing/2014/main" id="{DEC5ADFD-3183-6B2B-3AA5-7C7E0FE15068}"/>
              </a:ext>
            </a:extLst>
          </p:cNvPr>
          <p:cNvSpPr>
            <a:spLocks noGrp="1"/>
          </p:cNvSpPr>
          <p:nvPr>
            <p:ph idx="1"/>
          </p:nvPr>
        </p:nvSpPr>
        <p:spPr/>
        <p:txBody>
          <a:bodyPr>
            <a:normAutofit lnSpcReduction="10000"/>
          </a:bodyPr>
          <a:lstStyle/>
          <a:p>
            <a:r>
              <a:rPr lang="en-US" dirty="0"/>
              <a:t>In addition to eliminating refined grains, the portions of grains has been decreased to 2–4 servings per day depending on calorie needs.  </a:t>
            </a:r>
          </a:p>
          <a:p>
            <a:r>
              <a:rPr lang="en-US" dirty="0"/>
              <a:t>Previous </a:t>
            </a:r>
            <a:r>
              <a:rPr lang="en-US" i="1" dirty="0"/>
              <a:t>DGA</a:t>
            </a:r>
            <a:r>
              <a:rPr lang="en-US" dirty="0"/>
              <a:t> recommended 6 servings per day.</a:t>
            </a:r>
          </a:p>
          <a:p>
            <a:r>
              <a:rPr lang="en-US" dirty="0"/>
              <a:t>What is an example of a grain serving?</a:t>
            </a:r>
          </a:p>
          <a:p>
            <a:pPr lvl="1"/>
            <a:r>
              <a:rPr lang="en-US" dirty="0"/>
              <a:t>½ cup of oatmeal</a:t>
            </a:r>
          </a:p>
          <a:p>
            <a:pPr lvl="1"/>
            <a:r>
              <a:rPr lang="en-US" dirty="0"/>
              <a:t>½ cup of rice, pasta, or cooked cereal</a:t>
            </a:r>
          </a:p>
          <a:p>
            <a:pPr lvl="1"/>
            <a:r>
              <a:rPr lang="en-US" dirty="0"/>
              <a:t>1 ounce of ready-to-eat cereal (about 1 cup for most cereals)</a:t>
            </a:r>
          </a:p>
          <a:p>
            <a:pPr lvl="1"/>
            <a:r>
              <a:rPr lang="en-US" dirty="0"/>
              <a:t>1 slice of bread</a:t>
            </a:r>
          </a:p>
          <a:p>
            <a:r>
              <a:rPr lang="en-US" dirty="0"/>
              <a:t>For active individuals without diabetes, 6 servings spread across meals equals 1 cup of most grains, 3 times per day.</a:t>
            </a:r>
          </a:p>
        </p:txBody>
      </p:sp>
    </p:spTree>
    <p:extLst>
      <p:ext uri="{BB962C8B-B14F-4D97-AF65-F5344CB8AC3E}">
        <p14:creationId xmlns:p14="http://schemas.microsoft.com/office/powerpoint/2010/main" val="159259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5B92-2790-382D-CEB9-145A2FC90B56}"/>
              </a:ext>
            </a:extLst>
          </p:cNvPr>
          <p:cNvSpPr>
            <a:spLocks noGrp="1"/>
          </p:cNvSpPr>
          <p:nvPr>
            <p:ph type="title"/>
          </p:nvPr>
        </p:nvSpPr>
        <p:spPr>
          <a:xfrm>
            <a:off x="838200" y="365125"/>
            <a:ext cx="9906000" cy="1325563"/>
          </a:xfrm>
        </p:spPr>
        <p:txBody>
          <a:bodyPr>
            <a:normAutofit/>
          </a:bodyPr>
          <a:lstStyle/>
          <a:p>
            <a:r>
              <a:rPr lang="en-US" dirty="0"/>
              <a:t>Limit Highly Processed Foods, Added Sugars, and Refined Carbohydrates</a:t>
            </a:r>
          </a:p>
        </p:txBody>
      </p:sp>
      <p:sp>
        <p:nvSpPr>
          <p:cNvPr id="3" name="Content Placeholder 2">
            <a:extLst>
              <a:ext uri="{FF2B5EF4-FFF2-40B4-BE49-F238E27FC236}">
                <a16:creationId xmlns:a16="http://schemas.microsoft.com/office/drawing/2014/main" id="{F2DDEADA-148F-CF3A-5233-EB2054E63C76}"/>
              </a:ext>
            </a:extLst>
          </p:cNvPr>
          <p:cNvSpPr>
            <a:spLocks noGrp="1"/>
          </p:cNvSpPr>
          <p:nvPr>
            <p:ph idx="1"/>
          </p:nvPr>
        </p:nvSpPr>
        <p:spPr/>
        <p:txBody>
          <a:bodyPr>
            <a:normAutofit/>
          </a:bodyPr>
          <a:lstStyle/>
          <a:p>
            <a:r>
              <a:rPr lang="en-US" dirty="0"/>
              <a:t>As mentioned previously, there is no definition for what is a highly processed food. </a:t>
            </a:r>
          </a:p>
          <a:p>
            <a:r>
              <a:rPr lang="en-US" dirty="0"/>
              <a:t>The </a:t>
            </a:r>
            <a:r>
              <a:rPr lang="en-US" i="1" dirty="0"/>
              <a:t>DGA</a:t>
            </a:r>
            <a:r>
              <a:rPr lang="en-US" dirty="0"/>
              <a:t> recommends, “Avoid highly processed packaged, prepared, ready-to-eat, or other foods that are salty or sweet, such as chips, cookies, and candy that have added sugars and sodium (salt). Instead, prioritize nutrient-dense foods and home-prepared meals. When dining out, choose nutrient-dense options.”</a:t>
            </a:r>
          </a:p>
        </p:txBody>
      </p:sp>
    </p:spTree>
    <p:extLst>
      <p:ext uri="{BB962C8B-B14F-4D97-AF65-F5344CB8AC3E}">
        <p14:creationId xmlns:p14="http://schemas.microsoft.com/office/powerpoint/2010/main" val="250493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5F56-F3C4-9449-F97C-6C620B1CDC15}"/>
              </a:ext>
            </a:extLst>
          </p:cNvPr>
          <p:cNvSpPr>
            <a:spLocks noGrp="1"/>
          </p:cNvSpPr>
          <p:nvPr>
            <p:ph type="title"/>
          </p:nvPr>
        </p:nvSpPr>
        <p:spPr/>
        <p:txBody>
          <a:bodyPr/>
          <a:lstStyle/>
          <a:p>
            <a:r>
              <a:rPr lang="en-US"/>
              <a:t>Added Sugars</a:t>
            </a:r>
          </a:p>
        </p:txBody>
      </p:sp>
      <p:sp>
        <p:nvSpPr>
          <p:cNvPr id="3" name="Content Placeholder 2">
            <a:extLst>
              <a:ext uri="{FF2B5EF4-FFF2-40B4-BE49-F238E27FC236}">
                <a16:creationId xmlns:a16="http://schemas.microsoft.com/office/drawing/2014/main" id="{8FD131D2-1C9F-F1B1-5472-692FEBC4B497}"/>
              </a:ext>
            </a:extLst>
          </p:cNvPr>
          <p:cNvSpPr>
            <a:spLocks noGrp="1"/>
          </p:cNvSpPr>
          <p:nvPr>
            <p:ph idx="1"/>
          </p:nvPr>
        </p:nvSpPr>
        <p:spPr/>
        <p:txBody>
          <a:bodyPr>
            <a:normAutofit fontScale="92500" lnSpcReduction="10000"/>
          </a:bodyPr>
          <a:lstStyle/>
          <a:p>
            <a:r>
              <a:rPr lang="en-US" dirty="0"/>
              <a:t>Previously, the added sugar guideline was 10% of calorie intake.</a:t>
            </a:r>
          </a:p>
          <a:p>
            <a:r>
              <a:rPr lang="en-US" dirty="0"/>
              <a:t>This has been changed to 10 grams per meal for adults and </a:t>
            </a:r>
            <a:r>
              <a:rPr lang="en-US" b="1" dirty="0"/>
              <a:t>zero</a:t>
            </a:r>
            <a:r>
              <a:rPr lang="en-US" dirty="0"/>
              <a:t> added sugar for all children under the age of 10.</a:t>
            </a:r>
          </a:p>
          <a:p>
            <a:r>
              <a:rPr lang="en-US" dirty="0"/>
              <a:t>The guidelines state, “No amount of added sugars or non-nutritive sweeteners is recommended or considered part of a healthy or  nutritious diet.”</a:t>
            </a:r>
          </a:p>
          <a:p>
            <a:r>
              <a:rPr lang="en-US" dirty="0"/>
              <a:t>Avoid sugar-sweetened beverages, such as sodas, fruit drinks, and energy drinks.</a:t>
            </a:r>
          </a:p>
          <a:p>
            <a:r>
              <a:rPr lang="en-US" dirty="0"/>
              <a:t>There are concerns that the guideline for zero added sugar for children under 10 sets up unrealistic expectations to exclude all foods that are eaten for celebrations and holidays, such as birthday cake.</a:t>
            </a:r>
          </a:p>
        </p:txBody>
      </p:sp>
    </p:spTree>
    <p:extLst>
      <p:ext uri="{BB962C8B-B14F-4D97-AF65-F5344CB8AC3E}">
        <p14:creationId xmlns:p14="http://schemas.microsoft.com/office/powerpoint/2010/main" val="152375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AF44-880D-4F96-36EB-A0C8621A1765}"/>
              </a:ext>
            </a:extLst>
          </p:cNvPr>
          <p:cNvSpPr>
            <a:spLocks noGrp="1"/>
          </p:cNvSpPr>
          <p:nvPr>
            <p:ph type="title"/>
          </p:nvPr>
        </p:nvSpPr>
        <p:spPr/>
        <p:txBody>
          <a:bodyPr/>
          <a:lstStyle/>
          <a:p>
            <a:r>
              <a:rPr lang="en-US" dirty="0"/>
              <a:t>What Are Americans Eating?</a:t>
            </a:r>
          </a:p>
        </p:txBody>
      </p:sp>
      <p:sp>
        <p:nvSpPr>
          <p:cNvPr id="7" name="TextBox 6">
            <a:extLst>
              <a:ext uri="{FF2B5EF4-FFF2-40B4-BE49-F238E27FC236}">
                <a16:creationId xmlns:a16="http://schemas.microsoft.com/office/drawing/2014/main" id="{1F8B8E69-3FDE-33C3-4A07-F449E4292884}"/>
              </a:ext>
            </a:extLst>
          </p:cNvPr>
          <p:cNvSpPr txBox="1"/>
          <p:nvPr/>
        </p:nvSpPr>
        <p:spPr>
          <a:xfrm>
            <a:off x="836612" y="1608822"/>
            <a:ext cx="8085227" cy="646331"/>
          </a:xfrm>
          <a:prstGeom prst="rect">
            <a:avLst/>
          </a:prstGeom>
          <a:noFill/>
        </p:spPr>
        <p:txBody>
          <a:bodyPr wrap="none" rtlCol="0">
            <a:spAutoFit/>
          </a:bodyPr>
          <a:lstStyle/>
          <a:p>
            <a:r>
              <a:rPr lang="en-US" b="1" i="1" dirty="0"/>
              <a:t>Research across the US from the NHANES data survey shows that currently:</a:t>
            </a:r>
          </a:p>
          <a:p>
            <a:endParaRPr lang="en-US" dirty="0"/>
          </a:p>
        </p:txBody>
      </p:sp>
      <p:sp>
        <p:nvSpPr>
          <p:cNvPr id="5" name="Text Placeholder 4">
            <a:extLst>
              <a:ext uri="{FF2B5EF4-FFF2-40B4-BE49-F238E27FC236}">
                <a16:creationId xmlns:a16="http://schemas.microsoft.com/office/drawing/2014/main" id="{4D9A1BC2-50FB-19E4-75F1-D327F2DBA38C}"/>
              </a:ext>
            </a:extLst>
          </p:cNvPr>
          <p:cNvSpPr>
            <a:spLocks noGrp="1"/>
          </p:cNvSpPr>
          <p:nvPr>
            <p:ph type="body" idx="1"/>
          </p:nvPr>
        </p:nvSpPr>
        <p:spPr/>
        <p:txBody>
          <a:bodyPr/>
          <a:lstStyle/>
          <a:p>
            <a:r>
              <a:rPr lang="en-US" u="sng" dirty="0"/>
              <a:t>Intakes are too low for:</a:t>
            </a:r>
          </a:p>
        </p:txBody>
      </p:sp>
      <p:sp>
        <p:nvSpPr>
          <p:cNvPr id="3" name="Content Placeholder 2">
            <a:extLst>
              <a:ext uri="{FF2B5EF4-FFF2-40B4-BE49-F238E27FC236}">
                <a16:creationId xmlns:a16="http://schemas.microsoft.com/office/drawing/2014/main" id="{2C67304E-49DD-5616-834E-8BC10B5D717B}"/>
              </a:ext>
            </a:extLst>
          </p:cNvPr>
          <p:cNvSpPr>
            <a:spLocks noGrp="1"/>
          </p:cNvSpPr>
          <p:nvPr>
            <p:ph sz="half" idx="2"/>
          </p:nvPr>
        </p:nvSpPr>
        <p:spPr/>
        <p:txBody>
          <a:bodyPr>
            <a:normAutofit fontScale="77500" lnSpcReduction="20000"/>
          </a:bodyPr>
          <a:lstStyle/>
          <a:p>
            <a:r>
              <a:rPr lang="en-US" dirty="0"/>
              <a:t>Vegetables</a:t>
            </a:r>
          </a:p>
          <a:p>
            <a:r>
              <a:rPr lang="en-US" dirty="0"/>
              <a:t>Fruits</a:t>
            </a:r>
          </a:p>
          <a:p>
            <a:r>
              <a:rPr lang="en-US" dirty="0"/>
              <a:t>Dairy and fortified soy alternatives</a:t>
            </a:r>
          </a:p>
          <a:p>
            <a:r>
              <a:rPr lang="en-US" dirty="0"/>
              <a:t>Seafood</a:t>
            </a:r>
          </a:p>
          <a:p>
            <a:r>
              <a:rPr lang="en-US" dirty="0"/>
              <a:t>Nuts, seeds, and soy products</a:t>
            </a:r>
          </a:p>
          <a:p>
            <a:r>
              <a:rPr lang="en-US" dirty="0"/>
              <a:t>Whole grains </a:t>
            </a:r>
          </a:p>
          <a:p>
            <a:r>
              <a:rPr lang="en-US" dirty="0"/>
              <a:t>For individuals ages 1 year and older, vitamin D, calcium, potassium, and dietary fiber are nutrients of public health concern due to underconsumption.</a:t>
            </a:r>
          </a:p>
        </p:txBody>
      </p:sp>
      <p:sp>
        <p:nvSpPr>
          <p:cNvPr id="6" name="Text Placeholder 5">
            <a:extLst>
              <a:ext uri="{FF2B5EF4-FFF2-40B4-BE49-F238E27FC236}">
                <a16:creationId xmlns:a16="http://schemas.microsoft.com/office/drawing/2014/main" id="{D4F184DB-F978-841D-D063-0E5568B9F50F}"/>
              </a:ext>
            </a:extLst>
          </p:cNvPr>
          <p:cNvSpPr>
            <a:spLocks noGrp="1"/>
          </p:cNvSpPr>
          <p:nvPr>
            <p:ph type="body" sz="quarter" idx="3"/>
          </p:nvPr>
        </p:nvSpPr>
        <p:spPr/>
        <p:txBody>
          <a:bodyPr/>
          <a:lstStyle/>
          <a:p>
            <a:r>
              <a:rPr lang="en-US" u="sng" dirty="0"/>
              <a:t>Intakes are adequate for:</a:t>
            </a:r>
          </a:p>
        </p:txBody>
      </p:sp>
      <p:sp>
        <p:nvSpPr>
          <p:cNvPr id="4" name="Content Placeholder 3">
            <a:extLst>
              <a:ext uri="{FF2B5EF4-FFF2-40B4-BE49-F238E27FC236}">
                <a16:creationId xmlns:a16="http://schemas.microsoft.com/office/drawing/2014/main" id="{22FD2EBF-E41D-E460-D61F-A47EF45452DB}"/>
              </a:ext>
            </a:extLst>
          </p:cNvPr>
          <p:cNvSpPr>
            <a:spLocks noGrp="1"/>
          </p:cNvSpPr>
          <p:nvPr>
            <p:ph sz="quarter" idx="4"/>
          </p:nvPr>
        </p:nvSpPr>
        <p:spPr/>
        <p:txBody>
          <a:bodyPr>
            <a:normAutofit fontScale="77500" lnSpcReduction="20000"/>
          </a:bodyPr>
          <a:lstStyle/>
          <a:p>
            <a:r>
              <a:rPr lang="en-US" dirty="0"/>
              <a:t>Total grains (including refined grains)</a:t>
            </a:r>
          </a:p>
          <a:p>
            <a:r>
              <a:rPr lang="en-US" dirty="0"/>
              <a:t>Total protein foods; meat, poultry, and eggs are generally at or above current recommendations. </a:t>
            </a:r>
          </a:p>
          <a:p>
            <a:r>
              <a:rPr lang="en-US" dirty="0"/>
              <a:t>Sodium, added sugars, and (for ages 2 years and older) saturated fat are nutrients of public health concern due to overconsumption. </a:t>
            </a:r>
          </a:p>
          <a:p>
            <a:r>
              <a:rPr lang="en-US" dirty="0"/>
              <a:t>Additional nutrients are of public health concern for certain individuals only during specific life stages.</a:t>
            </a:r>
          </a:p>
        </p:txBody>
      </p:sp>
    </p:spTree>
    <p:extLst>
      <p:ext uri="{BB962C8B-B14F-4D97-AF65-F5344CB8AC3E}">
        <p14:creationId xmlns:p14="http://schemas.microsoft.com/office/powerpoint/2010/main" val="57562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7695-1F4D-0EB1-B808-30F0070AC779}"/>
              </a:ext>
            </a:extLst>
          </p:cNvPr>
          <p:cNvSpPr>
            <a:spLocks noGrp="1"/>
          </p:cNvSpPr>
          <p:nvPr>
            <p:ph type="title"/>
          </p:nvPr>
        </p:nvSpPr>
        <p:spPr/>
        <p:txBody>
          <a:bodyPr/>
          <a:lstStyle/>
          <a:p>
            <a:r>
              <a:rPr lang="en-US"/>
              <a:t>Infants, Toddlers, and Children</a:t>
            </a:r>
          </a:p>
        </p:txBody>
      </p:sp>
      <p:sp>
        <p:nvSpPr>
          <p:cNvPr id="3" name="Content Placeholder 2">
            <a:extLst>
              <a:ext uri="{FF2B5EF4-FFF2-40B4-BE49-F238E27FC236}">
                <a16:creationId xmlns:a16="http://schemas.microsoft.com/office/drawing/2014/main" id="{E7414288-C24C-E34F-2C32-2C65594811F0}"/>
              </a:ext>
            </a:extLst>
          </p:cNvPr>
          <p:cNvSpPr>
            <a:spLocks noGrp="1"/>
          </p:cNvSpPr>
          <p:nvPr>
            <p:ph idx="1"/>
          </p:nvPr>
        </p:nvSpPr>
        <p:spPr/>
        <p:txBody>
          <a:bodyPr>
            <a:normAutofit fontScale="92500"/>
          </a:bodyPr>
          <a:lstStyle/>
          <a:p>
            <a:r>
              <a:rPr lang="en-US" dirty="0"/>
              <a:t>Food introduction guidelines remain the same as previously.</a:t>
            </a:r>
          </a:p>
          <a:p>
            <a:r>
              <a:rPr lang="en-US" dirty="0"/>
              <a:t>“Avoid added sugars during infancy and early childhood.”</a:t>
            </a:r>
          </a:p>
          <a:p>
            <a:r>
              <a:rPr lang="en-US" dirty="0"/>
              <a:t>A new recommendation states that for ages 5–10 years, “No amount of added sugars is recommended.”</a:t>
            </a:r>
          </a:p>
          <a:p>
            <a:r>
              <a:rPr lang="en-US" dirty="0"/>
              <a:t>A new guideline added, “Full-fat dairy products are important for children to help meet energy needs and support brain development.”</a:t>
            </a:r>
          </a:p>
          <a:p>
            <a:r>
              <a:rPr lang="en-US" dirty="0"/>
              <a:t>The Whole Milk for Healthy Kids Act passed in 2026 allows for whole milk to be served in schools and not counted towards the 10% of calories from saturated fat limit that schools must stay under.</a:t>
            </a:r>
          </a:p>
        </p:txBody>
      </p:sp>
    </p:spTree>
    <p:extLst>
      <p:ext uri="{BB962C8B-B14F-4D97-AF65-F5344CB8AC3E}">
        <p14:creationId xmlns:p14="http://schemas.microsoft.com/office/powerpoint/2010/main" val="445031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94D5-F311-4788-04B9-09DB2A4C21CD}"/>
              </a:ext>
            </a:extLst>
          </p:cNvPr>
          <p:cNvSpPr>
            <a:spLocks noGrp="1"/>
          </p:cNvSpPr>
          <p:nvPr>
            <p:ph type="title"/>
          </p:nvPr>
        </p:nvSpPr>
        <p:spPr/>
        <p:txBody>
          <a:bodyPr/>
          <a:lstStyle/>
          <a:p>
            <a:r>
              <a:rPr lang="en-US"/>
              <a:t>Portions for Age Groups</a:t>
            </a:r>
          </a:p>
        </p:txBody>
      </p:sp>
      <p:sp>
        <p:nvSpPr>
          <p:cNvPr id="3" name="Content Placeholder 2">
            <a:extLst>
              <a:ext uri="{FF2B5EF4-FFF2-40B4-BE49-F238E27FC236}">
                <a16:creationId xmlns:a16="http://schemas.microsoft.com/office/drawing/2014/main" id="{0EEBEFA8-902A-03EF-B9BB-341ED7B656C7}"/>
              </a:ext>
            </a:extLst>
          </p:cNvPr>
          <p:cNvSpPr>
            <a:spLocks noGrp="1"/>
          </p:cNvSpPr>
          <p:nvPr>
            <p:ph idx="1"/>
          </p:nvPr>
        </p:nvSpPr>
        <p:spPr/>
        <p:txBody>
          <a:bodyPr/>
          <a:lstStyle/>
          <a:p>
            <a:r>
              <a:rPr lang="en-US" dirty="0"/>
              <a:t>School lunch guidelines are based on the </a:t>
            </a:r>
            <a:r>
              <a:rPr lang="en-US" i="1" dirty="0"/>
              <a:t>DGA</a:t>
            </a:r>
            <a:r>
              <a:rPr lang="en-US" dirty="0"/>
              <a:t>.  Current guidelines that comply with the </a:t>
            </a:r>
            <a:r>
              <a:rPr lang="en-US" i="1" dirty="0"/>
              <a:t>2020–2025 DGA </a:t>
            </a:r>
            <a:r>
              <a:rPr lang="en-US" dirty="0"/>
              <a:t>were just published in 2024.  </a:t>
            </a:r>
          </a:p>
          <a:p>
            <a:r>
              <a:rPr lang="en-US" dirty="0"/>
              <a:t>It may take time until guidelines for the Child and Adult Care Food Program (CACFP) catch up with the </a:t>
            </a:r>
            <a:r>
              <a:rPr lang="en-US" i="1" dirty="0"/>
              <a:t>2025–2030 DGA</a:t>
            </a:r>
            <a:r>
              <a:rPr lang="en-US" dirty="0"/>
              <a:t>.  </a:t>
            </a:r>
          </a:p>
          <a:p>
            <a:r>
              <a:rPr lang="en-US" dirty="0"/>
              <a:t>There are concerns that active children and teenagers will not be able to meet their calorie needs with limited grain servings.  </a:t>
            </a:r>
          </a:p>
          <a:p>
            <a:r>
              <a:rPr lang="en-US" dirty="0"/>
              <a:t>School lunch programs will need increased funding for upgrades to kitchen equipment to prepare meals without processed foods and increased protein portions.  </a:t>
            </a:r>
          </a:p>
        </p:txBody>
      </p:sp>
    </p:spTree>
    <p:extLst>
      <p:ext uri="{BB962C8B-B14F-4D97-AF65-F5344CB8AC3E}">
        <p14:creationId xmlns:p14="http://schemas.microsoft.com/office/powerpoint/2010/main" val="285031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2315-1AF2-E5ED-D287-39819F898205}"/>
              </a:ext>
            </a:extLst>
          </p:cNvPr>
          <p:cNvSpPr>
            <a:spLocks noGrp="1"/>
          </p:cNvSpPr>
          <p:nvPr>
            <p:ph type="title"/>
          </p:nvPr>
        </p:nvSpPr>
        <p:spPr/>
        <p:txBody>
          <a:bodyPr/>
          <a:lstStyle/>
          <a:p>
            <a:r>
              <a:rPr lang="en-US"/>
              <a:t>Chronic Disease</a:t>
            </a:r>
          </a:p>
        </p:txBody>
      </p:sp>
      <p:sp>
        <p:nvSpPr>
          <p:cNvPr id="3" name="Content Placeholder 2">
            <a:extLst>
              <a:ext uri="{FF2B5EF4-FFF2-40B4-BE49-F238E27FC236}">
                <a16:creationId xmlns:a16="http://schemas.microsoft.com/office/drawing/2014/main" id="{48BF8005-A2A4-C181-6378-555A3B7C2F36}"/>
              </a:ext>
            </a:extLst>
          </p:cNvPr>
          <p:cNvSpPr>
            <a:spLocks noGrp="1"/>
          </p:cNvSpPr>
          <p:nvPr>
            <p:ph idx="1"/>
          </p:nvPr>
        </p:nvSpPr>
        <p:spPr>
          <a:xfrm>
            <a:off x="838200" y="1483743"/>
            <a:ext cx="10515600" cy="4693220"/>
          </a:xfrm>
        </p:spPr>
        <p:txBody>
          <a:bodyPr/>
          <a:lstStyle/>
          <a:p>
            <a:r>
              <a:rPr lang="en-US" dirty="0"/>
              <a:t>Previously, the </a:t>
            </a:r>
            <a:r>
              <a:rPr lang="en-US" i="1" dirty="0"/>
              <a:t>DGA</a:t>
            </a:r>
            <a:r>
              <a:rPr lang="en-US" dirty="0"/>
              <a:t> were designed to support healthy individuals.</a:t>
            </a:r>
          </a:p>
          <a:p>
            <a:r>
              <a:rPr lang="en-US" dirty="0"/>
              <a:t>The </a:t>
            </a:r>
            <a:r>
              <a:rPr lang="en-US" i="1" dirty="0"/>
              <a:t>2025–2030 DGA</a:t>
            </a:r>
            <a:r>
              <a:rPr lang="en-US" dirty="0"/>
              <a:t> states that one of its goals is to “help prevent the onset or slow the rate of progression of chronic disease, especially cardiovascular disease, obesity, and type 2 diabetes.”</a:t>
            </a:r>
          </a:p>
          <a:p>
            <a:r>
              <a:rPr lang="en-US" dirty="0"/>
              <a:t>Suggestions include:</a:t>
            </a:r>
          </a:p>
          <a:p>
            <a:pPr lvl="1"/>
            <a:r>
              <a:rPr lang="en-US" dirty="0"/>
              <a:t> “a lower carbohydrate diet”</a:t>
            </a:r>
          </a:p>
          <a:p>
            <a:pPr lvl="1"/>
            <a:r>
              <a:rPr lang="en-US" dirty="0"/>
              <a:t>A sodium intake of 2,300 milligrams or less</a:t>
            </a:r>
          </a:p>
          <a:p>
            <a:pPr lvl="1"/>
            <a:r>
              <a:rPr lang="en-US" dirty="0"/>
              <a:t>A saturated fat intake of less than 10% of total calories (unchanged from the last </a:t>
            </a:r>
            <a:r>
              <a:rPr lang="en-US" i="1" dirty="0"/>
              <a:t>DGA</a:t>
            </a:r>
            <a:r>
              <a:rPr lang="en-US" dirty="0"/>
              <a:t>).</a:t>
            </a:r>
          </a:p>
        </p:txBody>
      </p:sp>
    </p:spTree>
    <p:extLst>
      <p:ext uri="{BB962C8B-B14F-4D97-AF65-F5344CB8AC3E}">
        <p14:creationId xmlns:p14="http://schemas.microsoft.com/office/powerpoint/2010/main" val="204760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E220-C949-407F-AA05-7461891E7A14}"/>
              </a:ext>
            </a:extLst>
          </p:cNvPr>
          <p:cNvSpPr>
            <a:spLocks noGrp="1"/>
          </p:cNvSpPr>
          <p:nvPr>
            <p:ph type="title"/>
          </p:nvPr>
        </p:nvSpPr>
        <p:spPr/>
        <p:txBody>
          <a:bodyPr/>
          <a:lstStyle/>
          <a:p>
            <a:r>
              <a:rPr lang="en-US" dirty="0"/>
              <a:t>The </a:t>
            </a:r>
            <a:r>
              <a:rPr lang="en-US" i="1" dirty="0"/>
              <a:t>Dietary Guidelines</a:t>
            </a:r>
            <a:r>
              <a:rPr lang="en-US" dirty="0"/>
              <a:t> Process</a:t>
            </a:r>
          </a:p>
        </p:txBody>
      </p:sp>
      <p:sp>
        <p:nvSpPr>
          <p:cNvPr id="3" name="Content Placeholder 2">
            <a:extLst>
              <a:ext uri="{FF2B5EF4-FFF2-40B4-BE49-F238E27FC236}">
                <a16:creationId xmlns:a16="http://schemas.microsoft.com/office/drawing/2014/main" id="{4FCFC4E1-61AE-EABF-7293-70734C35CB3A}"/>
              </a:ext>
            </a:extLst>
          </p:cNvPr>
          <p:cNvSpPr>
            <a:spLocks noGrp="1"/>
          </p:cNvSpPr>
          <p:nvPr>
            <p:ph idx="1"/>
          </p:nvPr>
        </p:nvSpPr>
        <p:spPr/>
        <p:txBody>
          <a:bodyPr/>
          <a:lstStyle/>
          <a:p>
            <a:r>
              <a:rPr lang="en-US" dirty="0"/>
              <a:t>The </a:t>
            </a:r>
            <a:r>
              <a:rPr lang="en-US" i="1" dirty="0"/>
              <a:t>2025–2030 Dietary Guidelines for Americans (DGA) </a:t>
            </a:r>
            <a:r>
              <a:rPr lang="en-US" dirty="0"/>
              <a:t>was released by the US Department of Agriculture (USDA) and US Department of Health and Human Services (HHS) in January 2026.</a:t>
            </a:r>
          </a:p>
          <a:p>
            <a:r>
              <a:rPr lang="en-US" dirty="0"/>
              <a:t>The </a:t>
            </a:r>
            <a:r>
              <a:rPr lang="en-US" i="1" dirty="0"/>
              <a:t>DGA</a:t>
            </a:r>
            <a:r>
              <a:rPr lang="en-US" dirty="0"/>
              <a:t> is updated and published every five years. </a:t>
            </a:r>
          </a:p>
          <a:p>
            <a:r>
              <a:rPr lang="en-US" dirty="0"/>
              <a:t>The publication provides the foundation for national public health nutrition recommendations.</a:t>
            </a:r>
          </a:p>
          <a:p>
            <a:r>
              <a:rPr lang="en-US" dirty="0"/>
              <a:t>These guidelines are designed to be used by programs that provide meals to community groups such as schools, the military, and adult meal services such as Meals on Wheels. </a:t>
            </a:r>
          </a:p>
        </p:txBody>
      </p:sp>
    </p:spTree>
    <p:extLst>
      <p:ext uri="{BB962C8B-B14F-4D97-AF65-F5344CB8AC3E}">
        <p14:creationId xmlns:p14="http://schemas.microsoft.com/office/powerpoint/2010/main" val="149159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27EC-AE85-99F5-FF23-EF5E4EEBDE18}"/>
              </a:ext>
            </a:extLst>
          </p:cNvPr>
          <p:cNvSpPr>
            <a:spLocks noGrp="1"/>
          </p:cNvSpPr>
          <p:nvPr>
            <p:ph type="title"/>
          </p:nvPr>
        </p:nvSpPr>
        <p:spPr/>
        <p:txBody>
          <a:bodyPr/>
          <a:lstStyle/>
          <a:p>
            <a:r>
              <a:rPr lang="en-US" dirty="0"/>
              <a:t>Who Creates the </a:t>
            </a:r>
            <a:r>
              <a:rPr lang="en-US" i="1" dirty="0"/>
              <a:t>DGA</a:t>
            </a:r>
            <a:r>
              <a:rPr lang="en-US" dirty="0"/>
              <a:t>?</a:t>
            </a:r>
          </a:p>
        </p:txBody>
      </p:sp>
      <p:sp>
        <p:nvSpPr>
          <p:cNvPr id="3" name="Content Placeholder 2">
            <a:extLst>
              <a:ext uri="{FF2B5EF4-FFF2-40B4-BE49-F238E27FC236}">
                <a16:creationId xmlns:a16="http://schemas.microsoft.com/office/drawing/2014/main" id="{41C72820-A2BF-83ED-242A-9E22317828DB}"/>
              </a:ext>
            </a:extLst>
          </p:cNvPr>
          <p:cNvSpPr>
            <a:spLocks noGrp="1"/>
          </p:cNvSpPr>
          <p:nvPr>
            <p:ph idx="1"/>
          </p:nvPr>
        </p:nvSpPr>
        <p:spPr/>
        <p:txBody>
          <a:bodyPr>
            <a:normAutofit fontScale="92500"/>
          </a:bodyPr>
          <a:lstStyle/>
          <a:p>
            <a:r>
              <a:rPr lang="en-US" dirty="0"/>
              <a:t>To prepare for the revision, a committee of selected experts known as the 2025 Advisory Committee reviews available research and creates recommendations called the </a:t>
            </a:r>
            <a:r>
              <a:rPr lang="en-US" i="1" dirty="0"/>
              <a:t>Scientific Report of the 2025 Dietary Guidelines Advisory Committee </a:t>
            </a:r>
          </a:p>
          <a:p>
            <a:pPr lvl="1"/>
            <a:r>
              <a:rPr lang="en-US" dirty="0"/>
              <a:t>Before final publication, there is a time for public feedback and comments.</a:t>
            </a:r>
          </a:p>
          <a:p>
            <a:pPr lvl="1"/>
            <a:r>
              <a:rPr lang="en-US" dirty="0"/>
              <a:t>Recommendations made to HHS and USDA by this group are typically adopted.</a:t>
            </a:r>
          </a:p>
          <a:p>
            <a:r>
              <a:rPr lang="en-US" dirty="0"/>
              <a:t>The final </a:t>
            </a:r>
            <a:r>
              <a:rPr lang="en-US" i="1" dirty="0"/>
              <a:t>2025–2030 DGA </a:t>
            </a:r>
            <a:r>
              <a:rPr lang="en-US" dirty="0"/>
              <a:t>was created by a separate appointed committee this time. They created a separate publication titled </a:t>
            </a:r>
            <a:r>
              <a:rPr lang="en-US" i="1" dirty="0"/>
              <a:t>The Scientific Foundation Report.</a:t>
            </a:r>
          </a:p>
          <a:p>
            <a:pPr lvl="1"/>
            <a:r>
              <a:rPr lang="en-US" dirty="0"/>
              <a:t>There was no public commentary period for Americans to provide feedback on the recommended guidelines.</a:t>
            </a:r>
          </a:p>
        </p:txBody>
      </p:sp>
    </p:spTree>
    <p:extLst>
      <p:ext uri="{BB962C8B-B14F-4D97-AF65-F5344CB8AC3E}">
        <p14:creationId xmlns:p14="http://schemas.microsoft.com/office/powerpoint/2010/main" val="189196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A751-779C-EC9E-0739-70CC47BA483A}"/>
              </a:ext>
            </a:extLst>
          </p:cNvPr>
          <p:cNvSpPr>
            <a:spLocks noGrp="1"/>
          </p:cNvSpPr>
          <p:nvPr>
            <p:ph type="title"/>
          </p:nvPr>
        </p:nvSpPr>
        <p:spPr/>
        <p:txBody>
          <a:bodyPr/>
          <a:lstStyle/>
          <a:p>
            <a:r>
              <a:rPr lang="en-US" dirty="0"/>
              <a:t>Overall Theme of the </a:t>
            </a:r>
            <a:r>
              <a:rPr lang="en-US" i="1" dirty="0"/>
              <a:t>DGA</a:t>
            </a:r>
          </a:p>
        </p:txBody>
      </p:sp>
      <p:sp>
        <p:nvSpPr>
          <p:cNvPr id="3" name="Content Placeholder 2">
            <a:extLst>
              <a:ext uri="{FF2B5EF4-FFF2-40B4-BE49-F238E27FC236}">
                <a16:creationId xmlns:a16="http://schemas.microsoft.com/office/drawing/2014/main" id="{CB29D5C5-934A-4B8A-DB31-47E553A8C570}"/>
              </a:ext>
            </a:extLst>
          </p:cNvPr>
          <p:cNvSpPr>
            <a:spLocks noGrp="1"/>
          </p:cNvSpPr>
          <p:nvPr>
            <p:ph idx="1"/>
          </p:nvPr>
        </p:nvSpPr>
        <p:spPr/>
        <p:txBody>
          <a:bodyPr>
            <a:normAutofit/>
          </a:bodyPr>
          <a:lstStyle/>
          <a:p>
            <a:r>
              <a:rPr lang="en-US" dirty="0"/>
              <a:t>Previous Theme (</a:t>
            </a:r>
            <a:r>
              <a:rPr lang="en-US" dirty="0">
                <a:solidFill>
                  <a:schemeClr val="tx2">
                    <a:lumMod val="75000"/>
                    <a:lumOff val="25000"/>
                  </a:schemeClr>
                </a:solidFill>
              </a:rPr>
              <a:t>2020)</a:t>
            </a:r>
            <a:r>
              <a:rPr lang="en-US" dirty="0"/>
              <a:t>: Make Every Bite Count</a:t>
            </a:r>
          </a:p>
          <a:p>
            <a:pPr lvl="1"/>
            <a:r>
              <a:rPr lang="en-US" dirty="0"/>
              <a:t>Make Every Bite Count guided Americans to focus on nutrient-dense foods within dietary patterns</a:t>
            </a:r>
          </a:p>
          <a:p>
            <a:r>
              <a:rPr lang="en-US" dirty="0">
                <a:solidFill>
                  <a:schemeClr val="tx1">
                    <a:lumMod val="95000"/>
                    <a:lumOff val="5000"/>
                  </a:schemeClr>
                </a:solidFill>
              </a:rPr>
              <a:t>New</a:t>
            </a:r>
            <a:r>
              <a:rPr lang="en-US" dirty="0">
                <a:solidFill>
                  <a:schemeClr val="tx2">
                    <a:lumMod val="75000"/>
                    <a:lumOff val="25000"/>
                  </a:schemeClr>
                </a:solidFill>
              </a:rPr>
              <a:t> 2025</a:t>
            </a:r>
            <a:r>
              <a:rPr lang="en-US" dirty="0"/>
              <a:t> Theme: Eat Real Food</a:t>
            </a:r>
          </a:p>
          <a:p>
            <a:pPr lvl="1"/>
            <a:r>
              <a:rPr lang="en-US" dirty="0"/>
              <a:t>The overall focus of the revised </a:t>
            </a:r>
            <a:r>
              <a:rPr lang="en-US" i="1" dirty="0"/>
              <a:t>DGA</a:t>
            </a:r>
            <a:r>
              <a:rPr lang="en-US" dirty="0"/>
              <a:t> focuses on consuming </a:t>
            </a:r>
            <a:r>
              <a:rPr lang="en-US" dirty="0">
                <a:solidFill>
                  <a:schemeClr val="accent6">
                    <a:lumMod val="75000"/>
                  </a:schemeClr>
                </a:solidFill>
              </a:rPr>
              <a:t>whole, minimally processed foods</a:t>
            </a:r>
          </a:p>
          <a:p>
            <a:pPr lvl="1"/>
            <a:r>
              <a:rPr lang="en-US" dirty="0"/>
              <a:t>Important to note: There is currently no clear definition for what is or is not a “processed food.”  </a:t>
            </a:r>
          </a:p>
          <a:p>
            <a:pPr lvl="1"/>
            <a:endParaRPr lang="en-US" dirty="0"/>
          </a:p>
          <a:p>
            <a:pPr marL="457200" lvl="1" indent="0">
              <a:buNone/>
            </a:pPr>
            <a:r>
              <a:rPr lang="en-US" i="1" dirty="0" err="1"/>
              <a:t>Braesco</a:t>
            </a:r>
            <a:r>
              <a:rPr lang="en-US" i="1" dirty="0"/>
              <a:t> et al. EJCN (2022)</a:t>
            </a:r>
          </a:p>
        </p:txBody>
      </p:sp>
    </p:spTree>
    <p:extLst>
      <p:ext uri="{BB962C8B-B14F-4D97-AF65-F5344CB8AC3E}">
        <p14:creationId xmlns:p14="http://schemas.microsoft.com/office/powerpoint/2010/main" val="107051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DCB6-FACE-F2F0-AA49-F0CC25DF48F0}"/>
              </a:ext>
            </a:extLst>
          </p:cNvPr>
          <p:cNvSpPr>
            <a:spLocks noGrp="1"/>
          </p:cNvSpPr>
          <p:nvPr>
            <p:ph type="title"/>
          </p:nvPr>
        </p:nvSpPr>
        <p:spPr>
          <a:xfrm>
            <a:off x="838200" y="365125"/>
            <a:ext cx="9420225" cy="1325563"/>
          </a:xfrm>
        </p:spPr>
        <p:txBody>
          <a:bodyPr/>
          <a:lstStyle/>
          <a:p>
            <a:r>
              <a:rPr lang="en-US" dirty="0"/>
              <a:t>Previous Graphics Used to Visually Show the </a:t>
            </a:r>
            <a:r>
              <a:rPr lang="en-US" i="1" dirty="0"/>
              <a:t>DGA</a:t>
            </a:r>
          </a:p>
        </p:txBody>
      </p:sp>
      <p:pic>
        <p:nvPicPr>
          <p:cNvPr id="4" name="Picture 3" descr="Original food pyramid introduced in 1992.  ">
            <a:extLst>
              <a:ext uri="{FF2B5EF4-FFF2-40B4-BE49-F238E27FC236}">
                <a16:creationId xmlns:a16="http://schemas.microsoft.com/office/drawing/2014/main" id="{0C4DA39F-C274-D8C1-CA59-56F65715A21A}"/>
              </a:ext>
            </a:extLst>
          </p:cNvPr>
          <p:cNvPicPr>
            <a:picLocks noChangeAspect="1"/>
          </p:cNvPicPr>
          <p:nvPr/>
        </p:nvPicPr>
        <p:blipFill>
          <a:blip r:embed="rId2"/>
          <a:stretch>
            <a:fillRect/>
          </a:stretch>
        </p:blipFill>
        <p:spPr>
          <a:xfrm>
            <a:off x="135606" y="1914509"/>
            <a:ext cx="4322199" cy="3368947"/>
          </a:xfrm>
          <a:prstGeom prst="rect">
            <a:avLst/>
          </a:prstGeom>
        </p:spPr>
      </p:pic>
      <p:pic>
        <p:nvPicPr>
          <p:cNvPr id="5" name="Picture 4" descr="A pyramid of food and a person climbing up stairs. Second food pyramid called MyPyramid which shifted the food groups vertically to show equal importance among groups.  ">
            <a:extLst>
              <a:ext uri="{FF2B5EF4-FFF2-40B4-BE49-F238E27FC236}">
                <a16:creationId xmlns:a16="http://schemas.microsoft.com/office/drawing/2014/main" id="{A2C041F7-F75E-963B-1886-60C33E6C504B}"/>
              </a:ext>
            </a:extLst>
          </p:cNvPr>
          <p:cNvPicPr>
            <a:picLocks noChangeAspect="1"/>
          </p:cNvPicPr>
          <p:nvPr/>
        </p:nvPicPr>
        <p:blipFill>
          <a:blip r:embed="rId3"/>
          <a:stretch>
            <a:fillRect/>
          </a:stretch>
        </p:blipFill>
        <p:spPr>
          <a:xfrm>
            <a:off x="4457805" y="3049253"/>
            <a:ext cx="3857835" cy="2980780"/>
          </a:xfrm>
          <a:prstGeom prst="rect">
            <a:avLst/>
          </a:prstGeom>
        </p:spPr>
      </p:pic>
      <p:pic>
        <p:nvPicPr>
          <p:cNvPr id="6" name="Picture 5" descr="A plate with a fork and a plate with text.  The MyPlate graphic showing the distribution of food groups on a plate and with the dairy group represented as a circle.  ">
            <a:extLst>
              <a:ext uri="{FF2B5EF4-FFF2-40B4-BE49-F238E27FC236}">
                <a16:creationId xmlns:a16="http://schemas.microsoft.com/office/drawing/2014/main" id="{1F708034-25D5-5A68-BC70-329A3C4DC6B7}"/>
              </a:ext>
            </a:extLst>
          </p:cNvPr>
          <p:cNvPicPr>
            <a:picLocks noChangeAspect="1"/>
          </p:cNvPicPr>
          <p:nvPr/>
        </p:nvPicPr>
        <p:blipFill>
          <a:blip r:embed="rId4"/>
          <a:stretch>
            <a:fillRect/>
          </a:stretch>
        </p:blipFill>
        <p:spPr>
          <a:xfrm>
            <a:off x="8438702" y="1652788"/>
            <a:ext cx="3522545" cy="3243677"/>
          </a:xfrm>
          <a:prstGeom prst="rect">
            <a:avLst/>
          </a:prstGeom>
        </p:spPr>
      </p:pic>
      <p:sp>
        <p:nvSpPr>
          <p:cNvPr id="7" name="TextBox 6" descr="In use from 1992 to 2005. The higher numbers of servings were designed for people who need more calories.">
            <a:extLst>
              <a:ext uri="{FF2B5EF4-FFF2-40B4-BE49-F238E27FC236}">
                <a16:creationId xmlns:a16="http://schemas.microsoft.com/office/drawing/2014/main" id="{CA4B4461-1ED1-5877-36D7-FA93025BD41C}"/>
              </a:ext>
            </a:extLst>
          </p:cNvPr>
          <p:cNvSpPr txBox="1"/>
          <p:nvPr/>
        </p:nvSpPr>
        <p:spPr>
          <a:xfrm>
            <a:off x="866054" y="5092022"/>
            <a:ext cx="3687097" cy="1200329"/>
          </a:xfrm>
          <a:prstGeom prst="rect">
            <a:avLst/>
          </a:prstGeom>
          <a:noFill/>
        </p:spPr>
        <p:txBody>
          <a:bodyPr wrap="square" rtlCol="0">
            <a:spAutoFit/>
          </a:bodyPr>
          <a:lstStyle/>
          <a:p>
            <a:r>
              <a:rPr lang="en-US" dirty="0"/>
              <a:t>In use from </a:t>
            </a:r>
            <a:r>
              <a:rPr lang="en-US" b="1" dirty="0"/>
              <a:t>1992 to 2005</a:t>
            </a:r>
            <a:r>
              <a:rPr lang="en-US" dirty="0"/>
              <a:t>. The higher numbers of servings were designed for people who need more calories.</a:t>
            </a:r>
          </a:p>
        </p:txBody>
      </p:sp>
      <p:sp>
        <p:nvSpPr>
          <p:cNvPr id="8" name="TextBox 7" descr="In use from 2005 to 2011. Redesigned to show equal importance of food groups and physical activity.">
            <a:extLst>
              <a:ext uri="{FF2B5EF4-FFF2-40B4-BE49-F238E27FC236}">
                <a16:creationId xmlns:a16="http://schemas.microsoft.com/office/drawing/2014/main" id="{ACFA9279-27CC-6337-5A70-A06133E82DC5}"/>
              </a:ext>
            </a:extLst>
          </p:cNvPr>
          <p:cNvSpPr txBox="1"/>
          <p:nvPr/>
        </p:nvSpPr>
        <p:spPr>
          <a:xfrm>
            <a:off x="4916129" y="1769806"/>
            <a:ext cx="3342968" cy="1200329"/>
          </a:xfrm>
          <a:prstGeom prst="rect">
            <a:avLst/>
          </a:prstGeom>
          <a:noFill/>
        </p:spPr>
        <p:txBody>
          <a:bodyPr wrap="square" rtlCol="0">
            <a:spAutoFit/>
          </a:bodyPr>
          <a:lstStyle/>
          <a:p>
            <a:r>
              <a:rPr lang="en-US" dirty="0"/>
              <a:t>In use from </a:t>
            </a:r>
            <a:r>
              <a:rPr lang="en-US" b="1" dirty="0"/>
              <a:t>2005 to 2011</a:t>
            </a:r>
            <a:r>
              <a:rPr lang="en-US" dirty="0"/>
              <a:t>. Redesigned to show equal importance of food groups and physical activity.</a:t>
            </a:r>
          </a:p>
        </p:txBody>
      </p:sp>
      <p:sp>
        <p:nvSpPr>
          <p:cNvPr id="9" name="TextBox 8" descr="Introduced in 2011 to show balance at each meal to meet overall food group recommendations. Replaced in 2026.">
            <a:extLst>
              <a:ext uri="{FF2B5EF4-FFF2-40B4-BE49-F238E27FC236}">
                <a16:creationId xmlns:a16="http://schemas.microsoft.com/office/drawing/2014/main" id="{A998591E-E080-7429-86A2-58DC56A0F049}"/>
              </a:ext>
            </a:extLst>
          </p:cNvPr>
          <p:cNvSpPr txBox="1"/>
          <p:nvPr/>
        </p:nvSpPr>
        <p:spPr>
          <a:xfrm>
            <a:off x="8684658" y="4906297"/>
            <a:ext cx="3139554" cy="1477328"/>
          </a:xfrm>
          <a:prstGeom prst="rect">
            <a:avLst/>
          </a:prstGeom>
          <a:noFill/>
        </p:spPr>
        <p:txBody>
          <a:bodyPr wrap="square" rtlCol="0">
            <a:spAutoFit/>
          </a:bodyPr>
          <a:lstStyle/>
          <a:p>
            <a:r>
              <a:rPr lang="en-US" dirty="0"/>
              <a:t>Introduced in </a:t>
            </a:r>
            <a:r>
              <a:rPr lang="en-US" b="1" dirty="0"/>
              <a:t>2011</a:t>
            </a:r>
            <a:r>
              <a:rPr lang="en-US" dirty="0"/>
              <a:t> to show balance at each meal to meet overall food group recommendations. Replaced in </a:t>
            </a:r>
            <a:r>
              <a:rPr lang="en-US" b="1" dirty="0"/>
              <a:t>2026</a:t>
            </a:r>
            <a:r>
              <a:rPr lang="en-US" dirty="0"/>
              <a:t>.</a:t>
            </a:r>
          </a:p>
        </p:txBody>
      </p:sp>
    </p:spTree>
    <p:extLst>
      <p:ext uri="{BB962C8B-B14F-4D97-AF65-F5344CB8AC3E}">
        <p14:creationId xmlns:p14="http://schemas.microsoft.com/office/powerpoint/2010/main" val="119092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descr="Introduced as part of the 2025–2030 Dietary Guidelines for Americans. ">
            <a:extLst>
              <a:ext uri="{FF2B5EF4-FFF2-40B4-BE49-F238E27FC236}">
                <a16:creationId xmlns:a16="http://schemas.microsoft.com/office/drawing/2014/main" id="{A6913EBD-D48D-3B36-9FF6-B99657924ECB}"/>
              </a:ext>
            </a:extLst>
          </p:cNvPr>
          <p:cNvSpPr txBox="1">
            <a:spLocks noGrp="1"/>
          </p:cNvSpPr>
          <p:nvPr>
            <p:ph type="title" idx="4294967295"/>
          </p:nvPr>
        </p:nvSpPr>
        <p:spPr>
          <a:xfrm>
            <a:off x="1028700" y="1967266"/>
            <a:ext cx="2628900" cy="2547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Introduced as part of the </a:t>
            </a:r>
            <a:r>
              <a:rPr kumimoji="0" lang="en-US" sz="2800" b="1" i="1" u="none" strike="noStrike" kern="1200" cap="none" spc="0" normalizeH="0" baseline="0" noProof="0" dirty="0">
                <a:ln>
                  <a:noFill/>
                </a:ln>
                <a:solidFill>
                  <a:srgbClr val="FFFFFF"/>
                </a:solidFill>
                <a:effectLst/>
                <a:uLnTx/>
                <a:uFillTx/>
                <a:latin typeface="+mj-lt"/>
                <a:ea typeface="+mj-ea"/>
                <a:cs typeface="+mj-cs"/>
              </a:rPr>
              <a:t>2025–2030</a:t>
            </a:r>
            <a:r>
              <a:rPr kumimoji="0" lang="en-US" sz="2800" b="0" i="1" u="none" strike="noStrike" kern="1200" cap="none" spc="0" normalizeH="0" baseline="0" noProof="0" dirty="0">
                <a:ln>
                  <a:noFill/>
                </a:ln>
                <a:solidFill>
                  <a:srgbClr val="FFFFFF"/>
                </a:solidFill>
                <a:effectLst/>
                <a:uLnTx/>
                <a:uFillTx/>
                <a:latin typeface="+mj-lt"/>
                <a:ea typeface="+mj-ea"/>
                <a:cs typeface="+mj-cs"/>
              </a:rPr>
              <a:t> Dietary Guidelines for Americans. </a:t>
            </a:r>
          </a:p>
        </p:txBody>
      </p:sp>
      <p:pic>
        <p:nvPicPr>
          <p:cNvPr id="9" name="Content Placeholder 8" descr="A pyramid of food and drinks&#10;&#10;">
            <a:extLst>
              <a:ext uri="{FF2B5EF4-FFF2-40B4-BE49-F238E27FC236}">
                <a16:creationId xmlns:a16="http://schemas.microsoft.com/office/drawing/2014/main" id="{E7C5853F-261A-56D8-66E1-649A5A2DF6CF}"/>
              </a:ext>
            </a:extLst>
          </p:cNvPr>
          <p:cNvPicPr>
            <a:picLocks noGrp="1" noChangeAspect="1"/>
          </p:cNvPicPr>
          <p:nvPr>
            <p:ph idx="1"/>
          </p:nvPr>
        </p:nvPicPr>
        <p:blipFill>
          <a:blip r:embed="rId2"/>
          <a:stretch>
            <a:fillRect/>
          </a:stretch>
        </p:blipFill>
        <p:spPr>
          <a:xfrm>
            <a:off x="4891937" y="643466"/>
            <a:ext cx="6551458" cy="5568739"/>
          </a:xfrm>
          <a:prstGeom prst="rect">
            <a:avLst/>
          </a:prstGeom>
        </p:spPr>
      </p:pic>
    </p:spTree>
    <p:extLst>
      <p:ext uri="{BB962C8B-B14F-4D97-AF65-F5344CB8AC3E}">
        <p14:creationId xmlns:p14="http://schemas.microsoft.com/office/powerpoint/2010/main" val="246420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7966-89A7-60DF-D999-238D2A8951D9}"/>
              </a:ext>
            </a:extLst>
          </p:cNvPr>
          <p:cNvSpPr>
            <a:spLocks noGrp="1"/>
          </p:cNvSpPr>
          <p:nvPr>
            <p:ph type="title"/>
          </p:nvPr>
        </p:nvSpPr>
        <p:spPr/>
        <p:txBody>
          <a:bodyPr/>
          <a:lstStyle/>
          <a:p>
            <a:r>
              <a:rPr lang="en-US" dirty="0"/>
              <a:t>What is a “Real Food”? </a:t>
            </a:r>
            <a:r>
              <a:rPr lang="en-US" sz="3600" dirty="0"/>
              <a:t>(1 of 2)</a:t>
            </a:r>
          </a:p>
        </p:txBody>
      </p:sp>
      <p:sp>
        <p:nvSpPr>
          <p:cNvPr id="3" name="Content Placeholder 2">
            <a:extLst>
              <a:ext uri="{FF2B5EF4-FFF2-40B4-BE49-F238E27FC236}">
                <a16:creationId xmlns:a16="http://schemas.microsoft.com/office/drawing/2014/main" id="{F31C1490-8B21-0372-4FD6-634A233BAC23}"/>
              </a:ext>
            </a:extLst>
          </p:cNvPr>
          <p:cNvSpPr>
            <a:spLocks noGrp="1"/>
          </p:cNvSpPr>
          <p:nvPr>
            <p:ph idx="1"/>
          </p:nvPr>
        </p:nvSpPr>
        <p:spPr/>
        <p:txBody>
          <a:bodyPr/>
          <a:lstStyle/>
          <a:p>
            <a:pPr marL="285750" indent="-285750"/>
            <a:r>
              <a:rPr lang="en-US" dirty="0"/>
              <a:t>There is no strict definition for what is considered a processed food.</a:t>
            </a:r>
          </a:p>
          <a:p>
            <a:pPr marL="285750" indent="-285750"/>
            <a:r>
              <a:rPr lang="en-US" dirty="0"/>
              <a:t>One method used to categorize foods and their processing is a scale called </a:t>
            </a:r>
            <a:r>
              <a:rPr lang="en-US" i="1" dirty="0"/>
              <a:t>NOVA</a:t>
            </a:r>
            <a:r>
              <a:rPr lang="en-US" dirty="0"/>
              <a:t>.</a:t>
            </a:r>
            <a:endParaRPr lang="en-US" i="1" dirty="0"/>
          </a:p>
          <a:p>
            <a:pPr marL="742950" lvl="1" indent="-285750"/>
            <a:r>
              <a:rPr lang="en-US" dirty="0"/>
              <a:t>Most commonly used scale in nutrition research</a:t>
            </a:r>
          </a:p>
          <a:p>
            <a:pPr marL="742950" lvl="1" indent="-285750"/>
            <a:r>
              <a:rPr lang="en-US" dirty="0"/>
              <a:t>Grades food on 1–4 scale from “unprocessed” or “minimally processed” to “ultra-processed”</a:t>
            </a:r>
          </a:p>
        </p:txBody>
      </p:sp>
    </p:spTree>
    <p:extLst>
      <p:ext uri="{BB962C8B-B14F-4D97-AF65-F5344CB8AC3E}">
        <p14:creationId xmlns:p14="http://schemas.microsoft.com/office/powerpoint/2010/main" val="19996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bs_gw.potx" id="{DC148347-D8AE-43FD-84F8-E56F5305F00B}" vid="{785D7AC1-AC6C-460F-A670-4172ED5594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57B4CC526D824AAF22DA5679342D0B" ma:contentTypeVersion="14" ma:contentTypeDescription="Create a new document." ma:contentTypeScope="" ma:versionID="ceb841aea9fda35736b08001bc89241c">
  <xsd:schema xmlns:xsd="http://www.w3.org/2001/XMLSchema" xmlns:xs="http://www.w3.org/2001/XMLSchema" xmlns:p="http://schemas.microsoft.com/office/2006/metadata/properties" xmlns:ns2="a07e8f24-3ceb-4026-ab43-e7bcacec9fb3" xmlns:ns3="44e4c417-9095-4b88-8b03-339c1cd7311b" targetNamespace="http://schemas.microsoft.com/office/2006/metadata/properties" ma:root="true" ma:fieldsID="e711eeea6455ce88c96e06087684be11" ns2:_="" ns3:_="">
    <xsd:import namespace="a07e8f24-3ceb-4026-ab43-e7bcacec9fb3"/>
    <xsd:import namespace="44e4c417-9095-4b88-8b03-339c1cd731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e8f24-3ceb-4026-ab43-e7bcacec9f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e4c417-9095-4b88-8b03-339c1cd731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734231a-aed8-4a1f-8179-114563ee14b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e4c417-9095-4b88-8b03-339c1cd731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7BB71-473B-4B1B-AF49-D1FB30FDEC4A}"/>
</file>

<file path=customXml/itemProps2.xml><?xml version="1.0" encoding="utf-8"?>
<ds:datastoreItem xmlns:ds="http://schemas.openxmlformats.org/officeDocument/2006/customXml" ds:itemID="{6EEB6E84-8E5D-4F1C-9F21-E10345F5D541}"/>
</file>

<file path=customXml/itemProps3.xml><?xml version="1.0" encoding="utf-8"?>
<ds:datastoreItem xmlns:ds="http://schemas.openxmlformats.org/officeDocument/2006/customXml" ds:itemID="{B3C7782B-9E18-40D8-9073-0444C6683293}"/>
</file>

<file path=docProps/app.xml><?xml version="1.0" encoding="utf-8"?>
<Properties xmlns="http://schemas.openxmlformats.org/officeDocument/2006/extended-properties" xmlns:vt="http://schemas.openxmlformats.org/officeDocument/2006/docPropsVTypes">
  <TotalTime>360</TotalTime>
  <Words>3418</Words>
  <Application>Microsoft Office PowerPoint</Application>
  <PresentationFormat>Widescreen</PresentationFormat>
  <Paragraphs>265</Paragraphs>
  <Slides>32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Aptos</vt:lpstr>
      <vt:lpstr>Aptos Display</vt:lpstr>
      <vt:lpstr>Arial</vt:lpstr>
      <vt:lpstr>Courier New</vt:lpstr>
      <vt:lpstr>Office Theme</vt:lpstr>
      <vt:lpstr>1_Office Theme</vt:lpstr>
      <vt:lpstr>The 2025–2030 Dietary Guidelines for Americans</vt:lpstr>
      <vt:lpstr>Introduction</vt:lpstr>
      <vt:lpstr>What Are Americans Eating?</vt:lpstr>
      <vt:lpstr>The Dietary Guidelines Process</vt:lpstr>
      <vt:lpstr>Who Creates the DGA?</vt:lpstr>
      <vt:lpstr>Overall Theme of the DGA</vt:lpstr>
      <vt:lpstr>Previous Graphics Used to Visually Show the DGA</vt:lpstr>
      <vt:lpstr>Introduced as part of the 2025–2030 Dietary Guidelines for Americans. </vt:lpstr>
      <vt:lpstr>What is a “Real Food”? (1 of 2)</vt:lpstr>
      <vt:lpstr>Which Category of NOVA?</vt:lpstr>
      <vt:lpstr>Goals of the 2025–2030 DGA</vt:lpstr>
      <vt:lpstr>What are the Concerns?</vt:lpstr>
      <vt:lpstr>Key Points of the Dietary Guidelines</vt:lpstr>
      <vt:lpstr>Eat the Right Amount for You</vt:lpstr>
      <vt:lpstr>Prioritize Protein Foods at Every Meal</vt:lpstr>
      <vt:lpstr>What is a “Real Food”? (2 of 2)</vt:lpstr>
      <vt:lpstr>Changes to Protein Portions</vt:lpstr>
      <vt:lpstr>Consume Dairy</vt:lpstr>
      <vt:lpstr>Differences in Cow’s Milk Nutrition  (per 8-ounce Serving)</vt:lpstr>
      <vt:lpstr>Saturated Fat Guidance</vt:lpstr>
      <vt:lpstr>Eat Vegetables and Fruits Throughout the Day</vt:lpstr>
      <vt:lpstr>Changes from Portions to Servings</vt:lpstr>
      <vt:lpstr>Incorporate Healthy Fats</vt:lpstr>
      <vt:lpstr>More About Oils</vt:lpstr>
      <vt:lpstr>Focus on Whole Grains</vt:lpstr>
      <vt:lpstr>Enriched and Fortified Grains</vt:lpstr>
      <vt:lpstr>Other Grains Group Changes</vt:lpstr>
      <vt:lpstr>Limit Highly Processed Foods, Added Sugars, and Refined Carbohydrates</vt:lpstr>
      <vt:lpstr>Added Sugars</vt:lpstr>
      <vt:lpstr>Infants, Toddlers, and Children</vt:lpstr>
      <vt:lpstr>Portions for Age Groups</vt:lpstr>
      <vt:lpstr>Chronic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Stefanski</dc:creator>
  <cp:lastModifiedBy>Leslie Kauffman</cp:lastModifiedBy>
  <cp:revision>92</cp:revision>
  <dcterms:created xsi:type="dcterms:W3CDTF">2026-01-26T14:44:07Z</dcterms:created>
  <dcterms:modified xsi:type="dcterms:W3CDTF">2026-06-16T21:57:21Z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0x010100EF57B4CC526D824AAF22DA5679342D0B</vt:lpwstr>
  </property>
</Properties>
</file>